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4"/>
  </p:sldMasterIdLst>
  <p:notesMasterIdLst>
    <p:notesMasterId r:id="rId18"/>
  </p:notesMasterIdLst>
  <p:sldIdLst>
    <p:sldId id="1173" r:id="rId5"/>
    <p:sldId id="602" r:id="rId6"/>
    <p:sldId id="603" r:id="rId7"/>
    <p:sldId id="604" r:id="rId8"/>
    <p:sldId id="605" r:id="rId9"/>
    <p:sldId id="606" r:id="rId10"/>
    <p:sldId id="607" r:id="rId11"/>
    <p:sldId id="608" r:id="rId12"/>
    <p:sldId id="609" r:id="rId13"/>
    <p:sldId id="611" r:id="rId14"/>
    <p:sldId id="613" r:id="rId15"/>
    <p:sldId id="617" r:id="rId16"/>
    <p:sldId id="1174"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7" autoAdjust="0"/>
    <p:restoredTop sz="53498" autoAdjust="0"/>
  </p:normalViewPr>
  <p:slideViewPr>
    <p:cSldViewPr snapToGrid="0">
      <p:cViewPr varScale="1">
        <p:scale>
          <a:sx n="84" d="100"/>
          <a:sy n="84" d="100"/>
        </p:scale>
        <p:origin x="258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5D749-5BD7-4600-8893-37ACCF4DCE5A}" type="datetimeFigureOut">
              <a:rPr lang="de-DE" smtClean="0"/>
              <a:t>24.02.2025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94424-F469-434F-BBB9-4EEE74269A4E}" type="slidenum">
              <a:rPr lang="de-DE" smtClean="0"/>
              <a:t>‹#›</a:t>
            </a:fld>
            <a:endParaRPr lang="de-DE"/>
          </a:p>
        </p:txBody>
      </p:sp>
    </p:spTree>
    <p:extLst>
      <p:ext uri="{BB962C8B-B14F-4D97-AF65-F5344CB8AC3E}">
        <p14:creationId xmlns:p14="http://schemas.microsoft.com/office/powerpoint/2010/main" val="196249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D771C-79E2-5C7A-1485-2490D1729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6883D-825E-47DA-62B5-51EC6D927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D00DC-ED04-1942-37EE-9FFAF96BA5BA}"/>
              </a:ext>
            </a:extLst>
          </p:cNvPr>
          <p:cNvSpPr>
            <a:spLocks noGrp="1"/>
          </p:cNvSpPr>
          <p:nvPr>
            <p:ph type="body" idx="1"/>
          </p:nvPr>
        </p:nvSpPr>
        <p:spPr/>
        <p:txBody>
          <a:bodyPr/>
          <a:lstStyle/>
          <a:p>
            <a:endParaRPr lang="en-GB" sz="1800" b="0" dirty="0">
              <a:effectLst/>
            </a:endParaRPr>
          </a:p>
        </p:txBody>
      </p:sp>
      <p:sp>
        <p:nvSpPr>
          <p:cNvPr id="4" name="Slide Number Placeholder 3">
            <a:extLst>
              <a:ext uri="{FF2B5EF4-FFF2-40B4-BE49-F238E27FC236}">
                <a16:creationId xmlns:a16="http://schemas.microsoft.com/office/drawing/2014/main" id="{4EB7F16A-2F0F-5631-2BC5-968EFFD475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7C9C2-4906-445D-AC33-548C5C503716}"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555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47358-5908-AE9A-8A19-CC80A1F61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97CB7-56A4-CEFD-9319-5E18E58E3E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960F4C-7953-A774-D5E2-BB582CA2D0AB}"/>
              </a:ext>
            </a:extLst>
          </p:cNvPr>
          <p:cNvSpPr>
            <a:spLocks noGrp="1"/>
          </p:cNvSpPr>
          <p:nvPr>
            <p:ph type="body" idx="1"/>
          </p:nvPr>
        </p:nvSpPr>
        <p:spPr/>
        <p:txBody>
          <a:bodyPr/>
          <a:lstStyle/>
          <a:p>
            <a:endParaRPr lang="en-GB" dirty="0"/>
          </a:p>
          <a:p>
            <a:endParaRPr lang="en-US" dirty="0">
              <a:latin typeface="Arial"/>
              <a:cs typeface="Arial"/>
            </a:endParaRPr>
          </a:p>
          <a:p>
            <a:endParaRPr lang="en-GB" dirty="0"/>
          </a:p>
          <a:p>
            <a:endParaRPr lang="en-GB" dirty="0"/>
          </a:p>
          <a:p>
            <a:endParaRPr lang="en-GB" b="1" dirty="0"/>
          </a:p>
          <a:p>
            <a:endParaRPr lang="en-GB" dirty="0"/>
          </a:p>
          <a:p>
            <a:endParaRPr lang="en-GB" b="1" dirty="0"/>
          </a:p>
          <a:p>
            <a:endParaRPr lang="en-AU"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43C899D-445F-508E-690A-FDBA3231CE1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3A69C-004B-413C-9A60-F4EE567972E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2322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2636C-AAB7-659A-EF97-667DAF0714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2087B2-7644-ED0E-DB7C-E790C7DDE1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1C2939-D1D9-0CAF-8BA7-AF01FB0E8A6F}"/>
              </a:ext>
            </a:extLst>
          </p:cNvPr>
          <p:cNvSpPr>
            <a:spLocks noGrp="1"/>
          </p:cNvSpPr>
          <p:nvPr>
            <p:ph type="body" idx="1"/>
          </p:nvPr>
        </p:nvSpPr>
        <p:spPr/>
        <p:txBody>
          <a:bodyPr/>
          <a:lstStyle/>
          <a:p>
            <a:endParaRPr lang="en-GB" dirty="0"/>
          </a:p>
          <a:p>
            <a:endParaRPr lang="en-US" dirty="0">
              <a:latin typeface="Arial"/>
              <a:cs typeface="Arial"/>
            </a:endParaRPr>
          </a:p>
          <a:p>
            <a:endParaRPr lang="en-GB" dirty="0"/>
          </a:p>
          <a:p>
            <a:endParaRPr lang="en-GB" dirty="0"/>
          </a:p>
          <a:p>
            <a:endParaRPr lang="en-GB" b="1" dirty="0"/>
          </a:p>
          <a:p>
            <a:endParaRPr lang="en-GB" dirty="0"/>
          </a:p>
          <a:p>
            <a:endParaRPr lang="en-GB" b="1" dirty="0"/>
          </a:p>
          <a:p>
            <a:endParaRPr lang="en-AU"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87B673-5CA4-95D6-9FB8-FE41AA4C444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3A69C-004B-413C-9A60-F4EE567972E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70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EB01E-B9DB-D9F7-D40D-2E053DE13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7904EC-9710-2A07-57AC-364B824AE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DB98ED-3CD9-382B-7FF3-5F2F1BAAE033}"/>
              </a:ext>
            </a:extLst>
          </p:cNvPr>
          <p:cNvSpPr>
            <a:spLocks noGrp="1"/>
          </p:cNvSpPr>
          <p:nvPr>
            <p:ph type="body" idx="1"/>
          </p:nvPr>
        </p:nvSpPr>
        <p:spPr/>
        <p:txBody>
          <a:bodyPr/>
          <a:lstStyle/>
          <a:p>
            <a:endParaRPr lang="en-GB" dirty="0"/>
          </a:p>
          <a:p>
            <a:endParaRPr lang="en-US" dirty="0">
              <a:latin typeface="Arial"/>
              <a:cs typeface="Arial"/>
            </a:endParaRPr>
          </a:p>
          <a:p>
            <a:endParaRPr lang="en-GB" dirty="0"/>
          </a:p>
          <a:p>
            <a:endParaRPr lang="en-GB" dirty="0"/>
          </a:p>
          <a:p>
            <a:endParaRPr lang="en-GB" b="1" dirty="0"/>
          </a:p>
          <a:p>
            <a:endParaRPr lang="en-GB" dirty="0"/>
          </a:p>
          <a:p>
            <a:endParaRPr lang="en-GB" b="1" dirty="0"/>
          </a:p>
          <a:p>
            <a:endParaRPr lang="en-AU"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BE39BBC-DDA0-C615-0894-32BC3761F66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3A69C-004B-413C-9A60-F4EE567972E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974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EB01E-B9DB-D9F7-D40D-2E053DE13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7904EC-9710-2A07-57AC-364B824AE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DB98ED-3CD9-382B-7FF3-5F2F1BAAE033}"/>
              </a:ext>
            </a:extLst>
          </p:cNvPr>
          <p:cNvSpPr>
            <a:spLocks noGrp="1"/>
          </p:cNvSpPr>
          <p:nvPr>
            <p:ph type="body" idx="1"/>
          </p:nvPr>
        </p:nvSpPr>
        <p:spPr/>
        <p:txBody>
          <a:bodyPr/>
          <a:lstStyle/>
          <a:p>
            <a:endParaRPr lang="en-GB" dirty="0"/>
          </a:p>
          <a:p>
            <a:endParaRPr lang="en-US" dirty="0">
              <a:latin typeface="Arial"/>
              <a:cs typeface="Arial"/>
            </a:endParaRPr>
          </a:p>
          <a:p>
            <a:endParaRPr lang="en-GB" dirty="0"/>
          </a:p>
          <a:p>
            <a:endParaRPr lang="en-GB" dirty="0"/>
          </a:p>
          <a:p>
            <a:endParaRPr lang="en-GB" b="1" dirty="0"/>
          </a:p>
          <a:p>
            <a:endParaRPr lang="en-GB" dirty="0"/>
          </a:p>
          <a:p>
            <a:endParaRPr lang="en-GB" b="1" dirty="0"/>
          </a:p>
          <a:p>
            <a:endParaRPr lang="en-AU"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BE39BBC-DDA0-C615-0894-32BC3761F66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3A69C-004B-413C-9A60-F4EE567972E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667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4C137-2425-7987-015C-331558B553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FCAC2B-1D93-812F-23DA-221BE938FD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DB1CDA-69F6-A0FF-F28A-ABADC264D08A}"/>
              </a:ext>
            </a:extLst>
          </p:cNvPr>
          <p:cNvSpPr>
            <a:spLocks noGrp="1"/>
          </p:cNvSpPr>
          <p:nvPr>
            <p:ph type="body" idx="1"/>
          </p:nvPr>
        </p:nvSpPr>
        <p:spPr/>
        <p:txBody>
          <a:bodyPr/>
          <a:lstStyle/>
          <a:p>
            <a:endParaRPr lang="en-GB" dirty="0"/>
          </a:p>
          <a:p>
            <a:endParaRPr lang="en-US" dirty="0">
              <a:latin typeface="Arial"/>
              <a:cs typeface="Arial"/>
            </a:endParaRPr>
          </a:p>
          <a:p>
            <a:endParaRPr lang="en-GB" dirty="0"/>
          </a:p>
          <a:p>
            <a:endParaRPr lang="en-GB" dirty="0"/>
          </a:p>
          <a:p>
            <a:endParaRPr lang="en-GB" b="1" dirty="0"/>
          </a:p>
          <a:p>
            <a:endParaRPr lang="en-GB" dirty="0"/>
          </a:p>
          <a:p>
            <a:endParaRPr lang="en-GB" b="1" dirty="0"/>
          </a:p>
          <a:p>
            <a:endParaRPr lang="en-AU"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487CEE6-95E6-90DD-9798-1C58210EC2A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3A69C-004B-413C-9A60-F4EE567972E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387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7D62D-A28F-E317-A49C-B2D38B4A5C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F41757-866C-7269-55B4-4C5D75119A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F76F72-F014-26F6-EB4F-D00763051743}"/>
              </a:ext>
            </a:extLst>
          </p:cNvPr>
          <p:cNvSpPr>
            <a:spLocks noGrp="1"/>
          </p:cNvSpPr>
          <p:nvPr>
            <p:ph type="body" idx="1"/>
          </p:nvPr>
        </p:nvSpPr>
        <p:spPr/>
        <p:txBody>
          <a:bodyPr/>
          <a:lstStyle/>
          <a:p>
            <a:endParaRPr lang="en-GB" dirty="0"/>
          </a:p>
          <a:p>
            <a:endParaRPr lang="en-US" dirty="0">
              <a:latin typeface="Arial"/>
              <a:cs typeface="Arial"/>
            </a:endParaRPr>
          </a:p>
          <a:p>
            <a:endParaRPr lang="en-GB" dirty="0"/>
          </a:p>
          <a:p>
            <a:endParaRPr lang="en-GB" dirty="0"/>
          </a:p>
          <a:p>
            <a:endParaRPr lang="en-GB" b="1" dirty="0"/>
          </a:p>
          <a:p>
            <a:endParaRPr lang="en-GB" dirty="0"/>
          </a:p>
          <a:p>
            <a:endParaRPr lang="en-GB" b="1" dirty="0"/>
          </a:p>
          <a:p>
            <a:endParaRPr lang="en-AU"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1540AB1-8DC7-E70B-1B8B-51A5B1F3FB5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3A69C-004B-413C-9A60-F4EE567972E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585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39881-15BB-BC93-FFFF-C35538C0EF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63192-1738-5F77-3F7E-19FD772557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4A9DA3-3384-404B-7058-5A407448BD74}"/>
              </a:ext>
            </a:extLst>
          </p:cNvPr>
          <p:cNvSpPr>
            <a:spLocks noGrp="1"/>
          </p:cNvSpPr>
          <p:nvPr>
            <p:ph type="body" idx="1"/>
          </p:nvPr>
        </p:nvSpPr>
        <p:spPr/>
        <p:txBody>
          <a:bodyPr/>
          <a:lstStyle/>
          <a:p>
            <a:endParaRPr lang="en-GB" dirty="0"/>
          </a:p>
          <a:p>
            <a:endParaRPr lang="en-US" dirty="0">
              <a:latin typeface="Arial"/>
              <a:cs typeface="Arial"/>
            </a:endParaRPr>
          </a:p>
          <a:p>
            <a:endParaRPr lang="en-GB" dirty="0"/>
          </a:p>
          <a:p>
            <a:endParaRPr lang="en-GB" dirty="0"/>
          </a:p>
          <a:p>
            <a:endParaRPr lang="en-GB" b="1" dirty="0"/>
          </a:p>
          <a:p>
            <a:endParaRPr lang="en-GB" dirty="0"/>
          </a:p>
          <a:p>
            <a:endParaRPr lang="en-GB" b="1" dirty="0"/>
          </a:p>
          <a:p>
            <a:endParaRPr lang="en-AU"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F97CBA8-D5A5-09D7-623E-19EC32EE9FE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3A69C-004B-413C-9A60-F4EE567972E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862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EADC3-A26B-2EBD-5CDC-83D282E49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D206C-2E97-2B1D-24B6-3A9F215E00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0EEBE-3C49-C838-10DE-CAA3D421B60E}"/>
              </a:ext>
            </a:extLst>
          </p:cNvPr>
          <p:cNvSpPr>
            <a:spLocks noGrp="1"/>
          </p:cNvSpPr>
          <p:nvPr>
            <p:ph type="body" idx="1"/>
          </p:nvPr>
        </p:nvSpPr>
        <p:spPr/>
        <p:txBody>
          <a:bodyPr/>
          <a:lstStyle/>
          <a:p>
            <a:endParaRPr lang="en-GB" dirty="0"/>
          </a:p>
          <a:p>
            <a:endParaRPr lang="en-US" dirty="0">
              <a:latin typeface="Arial"/>
              <a:cs typeface="Arial"/>
            </a:endParaRPr>
          </a:p>
          <a:p>
            <a:endParaRPr lang="en-GB" dirty="0"/>
          </a:p>
          <a:p>
            <a:endParaRPr lang="en-GB" dirty="0"/>
          </a:p>
          <a:p>
            <a:endParaRPr lang="en-GB" b="1" dirty="0"/>
          </a:p>
          <a:p>
            <a:endParaRPr lang="en-GB" dirty="0"/>
          </a:p>
          <a:p>
            <a:endParaRPr lang="en-GB" b="1" dirty="0"/>
          </a:p>
          <a:p>
            <a:endParaRPr lang="en-AU"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4572D4E-46A7-7EB4-A4EB-5C7D47D228A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3A69C-004B-413C-9A60-F4EE567972E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412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B3C65-6AF3-DA04-2947-137D5BBDF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F89D9-0E96-64A7-838B-EEB2E498D6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B67FF3-8C34-3926-E273-5A18B97D097D}"/>
              </a:ext>
            </a:extLst>
          </p:cNvPr>
          <p:cNvSpPr>
            <a:spLocks noGrp="1"/>
          </p:cNvSpPr>
          <p:nvPr>
            <p:ph type="body" idx="1"/>
          </p:nvPr>
        </p:nvSpPr>
        <p:spPr/>
        <p:txBody>
          <a:bodyPr/>
          <a:lstStyle/>
          <a:p>
            <a:endParaRPr lang="en-GB" dirty="0"/>
          </a:p>
          <a:p>
            <a:endParaRPr lang="en-US" dirty="0">
              <a:latin typeface="Arial"/>
              <a:cs typeface="Arial"/>
            </a:endParaRPr>
          </a:p>
          <a:p>
            <a:endParaRPr lang="en-GB" dirty="0"/>
          </a:p>
          <a:p>
            <a:endParaRPr lang="en-GB" dirty="0"/>
          </a:p>
          <a:p>
            <a:endParaRPr lang="en-GB" b="1" dirty="0"/>
          </a:p>
          <a:p>
            <a:endParaRPr lang="en-GB" dirty="0"/>
          </a:p>
          <a:p>
            <a:endParaRPr lang="en-GB" b="1" dirty="0"/>
          </a:p>
          <a:p>
            <a:endParaRPr lang="en-AU"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692088B-DE6D-60E0-EE7F-6FDE4B7F91F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3A69C-004B-413C-9A60-F4EE567972E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717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1C155-B1C6-73B0-83E3-25CCA31A6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1E1280-8593-3777-7ADF-C673DE86C5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3CC4E5-284F-DF7E-CB2D-028B5940F3E6}"/>
              </a:ext>
            </a:extLst>
          </p:cNvPr>
          <p:cNvSpPr>
            <a:spLocks noGrp="1"/>
          </p:cNvSpPr>
          <p:nvPr>
            <p:ph type="body" idx="1"/>
          </p:nvPr>
        </p:nvSpPr>
        <p:spPr/>
        <p:txBody>
          <a:bodyPr/>
          <a:lstStyle/>
          <a:p>
            <a:endParaRPr lang="en-GB" dirty="0"/>
          </a:p>
          <a:p>
            <a:endParaRPr lang="en-US" dirty="0">
              <a:latin typeface="Arial"/>
              <a:cs typeface="Arial"/>
            </a:endParaRPr>
          </a:p>
          <a:p>
            <a:endParaRPr lang="en-GB" dirty="0"/>
          </a:p>
          <a:p>
            <a:endParaRPr lang="en-GB" dirty="0"/>
          </a:p>
          <a:p>
            <a:endParaRPr lang="en-GB" b="1" dirty="0"/>
          </a:p>
          <a:p>
            <a:endParaRPr lang="en-GB" dirty="0"/>
          </a:p>
          <a:p>
            <a:endParaRPr lang="en-GB" b="1" dirty="0"/>
          </a:p>
          <a:p>
            <a:endParaRPr lang="en-AU"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1A1600E-53AC-799F-2EF4-7F0291383DB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3A69C-004B-413C-9A60-F4EE567972E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649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9F75B-EB70-3EF5-DADF-BB8C2421C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842DB-1AFD-7976-5963-F1A7DCCEDD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6F8FEE-1A67-6FFC-FFE3-BFA14911652F}"/>
              </a:ext>
            </a:extLst>
          </p:cNvPr>
          <p:cNvSpPr>
            <a:spLocks noGrp="1"/>
          </p:cNvSpPr>
          <p:nvPr>
            <p:ph type="body" idx="1"/>
          </p:nvPr>
        </p:nvSpPr>
        <p:spPr/>
        <p:txBody>
          <a:bodyPr/>
          <a:lstStyle/>
          <a:p>
            <a:endParaRPr lang="en-GB" dirty="0"/>
          </a:p>
          <a:p>
            <a:endParaRPr lang="en-US" dirty="0">
              <a:latin typeface="Arial"/>
              <a:cs typeface="Arial"/>
            </a:endParaRPr>
          </a:p>
          <a:p>
            <a:endParaRPr lang="en-GB" dirty="0"/>
          </a:p>
          <a:p>
            <a:endParaRPr lang="en-GB" dirty="0"/>
          </a:p>
          <a:p>
            <a:endParaRPr lang="en-GB" b="1" dirty="0"/>
          </a:p>
          <a:p>
            <a:endParaRPr lang="en-GB" dirty="0"/>
          </a:p>
          <a:p>
            <a:endParaRPr lang="en-GB" b="1" dirty="0"/>
          </a:p>
          <a:p>
            <a:endParaRPr lang="en-AU"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465C48A-3B88-6902-B4C9-A6DA7CD3BD8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3A69C-004B-413C-9A60-F4EE567972E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057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82B91-09FC-7EBC-3542-04F834AC69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2F0BBA-E4A4-DF04-D18B-8E8F0A0C3D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C379C2-F596-D8D9-A932-C50EDE6DA2FD}"/>
              </a:ext>
            </a:extLst>
          </p:cNvPr>
          <p:cNvSpPr>
            <a:spLocks noGrp="1"/>
          </p:cNvSpPr>
          <p:nvPr>
            <p:ph type="body" idx="1"/>
          </p:nvPr>
        </p:nvSpPr>
        <p:spPr/>
        <p:txBody>
          <a:bodyPr/>
          <a:lstStyle/>
          <a:p>
            <a:endParaRPr lang="en-GB" dirty="0"/>
          </a:p>
          <a:p>
            <a:endParaRPr lang="en-US" dirty="0">
              <a:latin typeface="Arial"/>
              <a:cs typeface="Arial"/>
            </a:endParaRPr>
          </a:p>
          <a:p>
            <a:endParaRPr lang="en-GB" dirty="0"/>
          </a:p>
          <a:p>
            <a:endParaRPr lang="en-GB" dirty="0"/>
          </a:p>
          <a:p>
            <a:endParaRPr lang="en-GB" b="1" dirty="0"/>
          </a:p>
          <a:p>
            <a:endParaRPr lang="en-GB" dirty="0"/>
          </a:p>
          <a:p>
            <a:endParaRPr lang="en-GB" b="1" dirty="0"/>
          </a:p>
          <a:p>
            <a:endParaRPr lang="en-AU"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13FA405-99A2-70EE-24F0-7AF87FA5663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3A69C-004B-413C-9A60-F4EE567972E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87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DE949-E66C-6D65-6B07-C03889A8E4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D4EA0C0-702E-41D7-F5EA-956F860F3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E2035D0-6280-DE50-5FED-ACED4054E296}"/>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5" name="Footer Placeholder 4">
            <a:extLst>
              <a:ext uri="{FF2B5EF4-FFF2-40B4-BE49-F238E27FC236}">
                <a16:creationId xmlns:a16="http://schemas.microsoft.com/office/drawing/2014/main" id="{22C90EA2-6FF4-20AE-A4BD-6E655D6F6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4DA8A-46EE-0F9A-6E49-E22735A6455C}"/>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88308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B9ED-11B7-28B1-F9E6-71FC96B5D07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F0F9FEB-C51F-21E3-745A-45583CF2EF4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26C25F-2936-E26D-2A76-B7A050071F26}"/>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5" name="Footer Placeholder 4">
            <a:extLst>
              <a:ext uri="{FF2B5EF4-FFF2-40B4-BE49-F238E27FC236}">
                <a16:creationId xmlns:a16="http://schemas.microsoft.com/office/drawing/2014/main" id="{9D09AB3C-28A0-8F76-9D50-8E908FF22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6A08C-2DCD-EA9F-C0FA-BF0B203EA930}"/>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52681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224445-20F3-5701-C6BE-847A9CE010F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2B9FE88-1C31-1405-2153-B27A6C74BB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FB92E6-E142-BBC4-7B31-8F8EDDEA3F63}"/>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5" name="Footer Placeholder 4">
            <a:extLst>
              <a:ext uri="{FF2B5EF4-FFF2-40B4-BE49-F238E27FC236}">
                <a16:creationId xmlns:a16="http://schemas.microsoft.com/office/drawing/2014/main" id="{65A54E37-F8F0-CC56-B5B8-1922A03BD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94E17-1894-FAE5-D08E-BF1156224440}"/>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62173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9470-4806-D70B-E842-8490A736B0E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963083-674A-454E-2BC1-09C146CED3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81F1C4-BD89-6D90-93C2-D1492D46A6CD}"/>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5" name="Footer Placeholder 4">
            <a:extLst>
              <a:ext uri="{FF2B5EF4-FFF2-40B4-BE49-F238E27FC236}">
                <a16:creationId xmlns:a16="http://schemas.microsoft.com/office/drawing/2014/main" id="{12EC31F8-B639-3433-C285-1B551C41E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A4C1E-A514-92D3-AD2B-A8969E18DD69}"/>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563986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F759-9603-B017-DFDD-2D1E4A2B465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B87ED74-FC58-77B9-E04E-532EF501D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AD3F04E-0EFE-64CD-C9A4-F231F25E0A9B}"/>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5" name="Footer Placeholder 4">
            <a:extLst>
              <a:ext uri="{FF2B5EF4-FFF2-40B4-BE49-F238E27FC236}">
                <a16:creationId xmlns:a16="http://schemas.microsoft.com/office/drawing/2014/main" id="{10E104D7-B698-B365-E1EE-D0ACC383A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A4147-B75A-C434-D02B-67B05DFC8F34}"/>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185382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2244-AFED-321F-2EE9-DFDE1EE9EA4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858681-98D5-ADC5-E319-646C9A45BC0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D35CC83-1DB9-4533-B638-24E4186AE5A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503A2C2-DA15-623F-6867-735D2C0D2C6C}"/>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6" name="Footer Placeholder 5">
            <a:extLst>
              <a:ext uri="{FF2B5EF4-FFF2-40B4-BE49-F238E27FC236}">
                <a16:creationId xmlns:a16="http://schemas.microsoft.com/office/drawing/2014/main" id="{2602C742-AF8A-CAD2-6912-D920469E84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061CAF-D8E6-3A47-C2E4-0CCEF406DC7B}"/>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40402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752F5-16A4-055A-0BC4-0F101BBC541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58B834-D7E4-E173-B827-6BB0AE92F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563CA13-A3F5-6A85-2C48-DAC8616314B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B0C504D-1912-2135-2471-14C919FFC1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902FA0F-1A6B-6C42-0C9C-A97235D45CF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BFD62B4-A6D5-3A33-CD6E-B4902E7E7228}"/>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8" name="Footer Placeholder 7">
            <a:extLst>
              <a:ext uri="{FF2B5EF4-FFF2-40B4-BE49-F238E27FC236}">
                <a16:creationId xmlns:a16="http://schemas.microsoft.com/office/drawing/2014/main" id="{D13AD64B-B42B-FCA2-F643-F37027688D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9DE60A-5D77-22CC-0EEE-7418CB09F5DF}"/>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84580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AD0E9-BB73-8BA6-A194-A30E61476EA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403D0FA-9787-860B-6C73-77AB351B960A}"/>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4" name="Footer Placeholder 3">
            <a:extLst>
              <a:ext uri="{FF2B5EF4-FFF2-40B4-BE49-F238E27FC236}">
                <a16:creationId xmlns:a16="http://schemas.microsoft.com/office/drawing/2014/main" id="{23A6E05D-EF4B-8DF2-A3A9-C34082CD1F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D310CE-7DE3-EFB9-046E-EF83797361D6}"/>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39925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F93FDA-3CDC-B90E-91C7-3040541AA56E}"/>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3" name="Footer Placeholder 2">
            <a:extLst>
              <a:ext uri="{FF2B5EF4-FFF2-40B4-BE49-F238E27FC236}">
                <a16:creationId xmlns:a16="http://schemas.microsoft.com/office/drawing/2014/main" id="{E19E9B43-7F09-C603-E1E0-B874A52AF0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E7ECB2-CA81-2A0A-D97C-BD2B0D1578B0}"/>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10763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917C-8B96-E222-6239-4B8DB0A79A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D7A32EF-5986-5D1A-7995-FA465D2B1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59FBCAA-0810-686F-DF99-C2A958C19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DC2E22-A960-026A-ED70-A34F521ECFEA}"/>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6" name="Footer Placeholder 5">
            <a:extLst>
              <a:ext uri="{FF2B5EF4-FFF2-40B4-BE49-F238E27FC236}">
                <a16:creationId xmlns:a16="http://schemas.microsoft.com/office/drawing/2014/main" id="{03B58E59-7759-0898-1393-E92E2E5E1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F9F705-85E5-710B-71D8-E796F8756D8E}"/>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188221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6F48D-8171-3B9A-2300-E6E1CA6548D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7BF843C-052D-5DA4-DF88-6370FF9025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593F2-3E57-5DD1-0CDC-F35576B0C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8818ED-6620-B58C-457B-B7BEA3800651}"/>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6" name="Footer Placeholder 5">
            <a:extLst>
              <a:ext uri="{FF2B5EF4-FFF2-40B4-BE49-F238E27FC236}">
                <a16:creationId xmlns:a16="http://schemas.microsoft.com/office/drawing/2014/main" id="{0774434F-B9A1-809C-BA08-6583FFE15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090A88-F2DF-456E-269E-E0DB92BB518E}"/>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49841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BAD8B-2657-4488-F7BF-B81FE57373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0C774D-D3BC-11DF-7186-0977BF44F6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C903FF2-D568-4E86-F08C-732B7C3DEA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2D41C-954B-0D45-A9D4-620FF74F6697}" type="datetimeFigureOut">
              <a:rPr lang="en-US" smtClean="0"/>
              <a:t>2/24/2025</a:t>
            </a:fld>
            <a:endParaRPr lang="en-US"/>
          </a:p>
        </p:txBody>
      </p:sp>
      <p:sp>
        <p:nvSpPr>
          <p:cNvPr id="5" name="Footer Placeholder 4">
            <a:extLst>
              <a:ext uri="{FF2B5EF4-FFF2-40B4-BE49-F238E27FC236}">
                <a16:creationId xmlns:a16="http://schemas.microsoft.com/office/drawing/2014/main" id="{708BC4C4-7272-6D69-CFD7-183B55A51F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311B62-87E1-3CD1-E32C-92C5647E6B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A56E3-B78D-944B-944D-610C1E980EF6}" type="slidenum">
              <a:rPr lang="en-US" smtClean="0"/>
              <a:t>‹#›</a:t>
            </a:fld>
            <a:endParaRPr lang="en-US"/>
          </a:p>
        </p:txBody>
      </p:sp>
    </p:spTree>
    <p:extLst>
      <p:ext uri="{BB962C8B-B14F-4D97-AF65-F5344CB8AC3E}">
        <p14:creationId xmlns:p14="http://schemas.microsoft.com/office/powerpoint/2010/main" val="410421384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EA6A5-394E-6ADC-A450-429EEDD5B86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9EE56A5-8201-4726-620D-9068DC05D40D}"/>
              </a:ext>
            </a:extLst>
          </p:cNvPr>
          <p:cNvSpPr/>
          <p:nvPr/>
        </p:nvSpPr>
        <p:spPr>
          <a:xfrm>
            <a:off x="4200525" y="957263"/>
            <a:ext cx="7991475" cy="4500562"/>
          </a:xfrm>
          <a:prstGeom prst="rect">
            <a:avLst/>
          </a:prstGeom>
          <a:solidFill>
            <a:schemeClr val="accent6">
              <a:lumMod val="20000"/>
              <a:lumOff val="8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8191C397-67B0-E50D-7A32-F54AC2577862}"/>
              </a:ext>
            </a:extLst>
          </p:cNvPr>
          <p:cNvSpPr/>
          <p:nvPr/>
        </p:nvSpPr>
        <p:spPr>
          <a:xfrm>
            <a:off x="-1760111" y="145408"/>
            <a:ext cx="7408655" cy="6064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logo of a globe with a circular design&#10;&#10;Description automatically generated">
            <a:extLst>
              <a:ext uri="{FF2B5EF4-FFF2-40B4-BE49-F238E27FC236}">
                <a16:creationId xmlns:a16="http://schemas.microsoft.com/office/drawing/2014/main" id="{DC283F71-96D5-0945-F5C2-871312B4C19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35" y="628139"/>
            <a:ext cx="5420068" cy="4826630"/>
          </a:xfrm>
          <a:prstGeom prst="rect">
            <a:avLst/>
          </a:prstGeom>
        </p:spPr>
      </p:pic>
      <p:sp>
        <p:nvSpPr>
          <p:cNvPr id="5" name="TextBox 4">
            <a:extLst>
              <a:ext uri="{FF2B5EF4-FFF2-40B4-BE49-F238E27FC236}">
                <a16:creationId xmlns:a16="http://schemas.microsoft.com/office/drawing/2014/main" id="{616F4FBA-7B02-F2E8-9E9A-ECD5A5AA9BD6}"/>
              </a:ext>
            </a:extLst>
          </p:cNvPr>
          <p:cNvSpPr txBox="1"/>
          <p:nvPr/>
        </p:nvSpPr>
        <p:spPr>
          <a:xfrm>
            <a:off x="5485981" y="1093806"/>
            <a:ext cx="686858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Narrow" panose="020B0606020202030204" pitchFamily="34" charset="0"/>
                <a:ea typeface="+mn-ea"/>
                <a:cs typeface="Arial" panose="020B0604020202020204" pitchFamily="34" charset="0"/>
              </a:rPr>
              <a:t>UNITED NATIONS GLOBAL GEODETIC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Narrow" panose="020B0606020202030204" pitchFamily="34" charset="0"/>
                <a:ea typeface="+mn-ea"/>
                <a:cs typeface="Arial" panose="020B0604020202020204" pitchFamily="34" charset="0"/>
              </a:rPr>
              <a:t>CENTRE OF EXCELLENCE</a:t>
            </a:r>
            <a:endParaRPr kumimoji="0" lang="en-US" sz="1050" b="0" i="0" u="none" strike="noStrike" kern="1200" cap="none" spc="0" normalizeH="0" baseline="0" noProof="0" dirty="0">
              <a:ln>
                <a:noFill/>
              </a:ln>
              <a:effectLst/>
              <a:uLnTx/>
              <a:uFillTx/>
              <a:latin typeface="Arial Narrow" panose="020B0606020202030204" pitchFamily="34" charset="0"/>
              <a:ea typeface="+mn-ea"/>
              <a:cs typeface="Arial" panose="020B0604020202020204" pitchFamily="34" charset="0"/>
            </a:endParaRPr>
          </a:p>
        </p:txBody>
      </p:sp>
      <p:sp>
        <p:nvSpPr>
          <p:cNvPr id="6" name="Rounded Rectangle 9">
            <a:extLst>
              <a:ext uri="{FF2B5EF4-FFF2-40B4-BE49-F238E27FC236}">
                <a16:creationId xmlns:a16="http://schemas.microsoft.com/office/drawing/2014/main" id="{18243CAC-14FE-F046-4EA9-9A553BFD51CF}"/>
              </a:ext>
            </a:extLst>
          </p:cNvPr>
          <p:cNvSpPr/>
          <p:nvPr/>
        </p:nvSpPr>
        <p:spPr>
          <a:xfrm>
            <a:off x="5950744" y="2367991"/>
            <a:ext cx="6001222" cy="2192286"/>
          </a:xfrm>
          <a:prstGeom prst="roundRect">
            <a:avLst>
              <a:gd name="adj" fmla="val 20706"/>
            </a:avLst>
          </a:prstGeom>
          <a:solidFill>
            <a:sysClr val="window" lastClr="FFFFFF"/>
          </a:solidFill>
          <a:ln w="12700" cap="flat" cmpd="sng" algn="ctr">
            <a:noFill/>
            <a:prstDash val="solid"/>
            <a:miter lim="800000"/>
          </a:ln>
          <a:effectLst>
            <a:outerShdw blurRad="114300" dist="38100" dir="5400000" sx="105000" sy="105000" algn="t" rotWithShape="0">
              <a:sysClr val="windowText" lastClr="000000">
                <a:lumMod val="95000"/>
                <a:lumOff val="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ounded Rectangle 10">
            <a:extLst>
              <a:ext uri="{FF2B5EF4-FFF2-40B4-BE49-F238E27FC236}">
                <a16:creationId xmlns:a16="http://schemas.microsoft.com/office/drawing/2014/main" id="{28E162B8-2BE4-0FC0-B048-FF02599A4CF7}"/>
              </a:ext>
            </a:extLst>
          </p:cNvPr>
          <p:cNvSpPr/>
          <p:nvPr/>
        </p:nvSpPr>
        <p:spPr>
          <a:xfrm>
            <a:off x="6291372" y="2003251"/>
            <a:ext cx="5257800" cy="721082"/>
          </a:xfrm>
          <a:prstGeom prst="roundRect">
            <a:avLst>
              <a:gd name="adj" fmla="val 3046"/>
            </a:avLst>
          </a:prstGeom>
          <a:solidFill>
            <a:srgbClr val="567BBC"/>
          </a:solidFill>
          <a:ln w="12700" cap="flat" cmpd="sng" algn="ctr">
            <a:noFill/>
            <a:prstDash val="solid"/>
            <a:miter lim="800000"/>
          </a:ln>
          <a:effectLst>
            <a:outerShdw blurRad="114300" dist="38100" dir="5400000" sx="105000" sy="105000" algn="t" rotWithShape="0">
              <a:sysClr val="windowText" lastClr="000000">
                <a:lumMod val="95000"/>
                <a:lumOff val="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mn-cs"/>
              </a:rPr>
              <a:t>MODERNISING GEOSPATIAL REFERENCE SYSTEM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mn-cs"/>
              </a:rPr>
              <a:t>CAPACITY DEVELOPMENT WORKSHOP</a:t>
            </a:r>
            <a:endParaRPr kumimoji="0" lang="en-US"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mn-cs"/>
            </a:endParaRPr>
          </a:p>
        </p:txBody>
      </p:sp>
      <p:sp>
        <p:nvSpPr>
          <p:cNvPr id="9" name="TextBox 8">
            <a:extLst>
              <a:ext uri="{FF2B5EF4-FFF2-40B4-BE49-F238E27FC236}">
                <a16:creationId xmlns:a16="http://schemas.microsoft.com/office/drawing/2014/main" id="{963C085A-836F-4AB3-361B-1DF8959AB735}"/>
              </a:ext>
            </a:extLst>
          </p:cNvPr>
          <p:cNvSpPr txBox="1"/>
          <p:nvPr/>
        </p:nvSpPr>
        <p:spPr>
          <a:xfrm>
            <a:off x="6497515" y="2820389"/>
            <a:ext cx="54544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2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mn-cs"/>
              </a:rPr>
              <a:t>EXAMPLE: Creating transformation parameters</a:t>
            </a:r>
            <a:endParaRPr kumimoji="0" lang="en-GB" sz="6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mn-cs"/>
            </a:endParaRPr>
          </a:p>
        </p:txBody>
      </p:sp>
      <p:sp>
        <p:nvSpPr>
          <p:cNvPr id="12" name="TextBox 11">
            <a:extLst>
              <a:ext uri="{FF2B5EF4-FFF2-40B4-BE49-F238E27FC236}">
                <a16:creationId xmlns:a16="http://schemas.microsoft.com/office/drawing/2014/main" id="{ABF8D975-A86E-0C24-F438-1005443B885E}"/>
              </a:ext>
            </a:extLst>
          </p:cNvPr>
          <p:cNvSpPr txBox="1"/>
          <p:nvPr/>
        </p:nvSpPr>
        <p:spPr>
          <a:xfrm>
            <a:off x="7335408" y="4797609"/>
            <a:ext cx="4841157"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GB" sz="12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a:sym typeface="Arial"/>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Day </a:t>
            </a:r>
            <a:r>
              <a:rPr lang="en-GB" sz="2400" b="1" kern="1200" dirty="0">
                <a:solidFill>
                  <a:schemeClr val="tx1"/>
                </a:solidFill>
                <a:latin typeface="Arial Narrow" panose="020B0606020202030204" pitchFamily="34" charset="0"/>
                <a:ea typeface="+mn-ea"/>
              </a:rPr>
              <a:t>3</a:t>
            </a:r>
            <a:r>
              <a:rPr kumimoji="0" lang="en-GB" sz="2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 Session </a:t>
            </a:r>
            <a:r>
              <a:rPr lang="en-GB" sz="2400" b="1" kern="1200" dirty="0">
                <a:solidFill>
                  <a:schemeClr val="tx1"/>
                </a:solidFill>
                <a:latin typeface="Arial Narrow" panose="020B0606020202030204" pitchFamily="34" charset="0"/>
                <a:ea typeface="+mn-ea"/>
              </a:rPr>
              <a:t>1</a:t>
            </a:r>
            <a:r>
              <a:rPr kumimoji="0" lang="en-GB" sz="2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 </a:t>
            </a:r>
            <a:r>
              <a:rPr kumimoji="0" lang="en-GB"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[3_</a:t>
            </a:r>
            <a:r>
              <a:rPr lang="en-GB" kern="1200" dirty="0">
                <a:solidFill>
                  <a:schemeClr val="tx1"/>
                </a:solidFill>
                <a:latin typeface="Arial Narrow" panose="020B0606020202030204" pitchFamily="34" charset="0"/>
                <a:ea typeface="+mn-ea"/>
              </a:rPr>
              <a:t>1</a:t>
            </a:r>
            <a:r>
              <a:rPr kumimoji="0" lang="en-GB"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_2]</a:t>
            </a:r>
            <a:endParaRPr kumimoji="0" lang="en-GB" sz="240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GB" sz="6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a:sym typeface="Arial"/>
            </a:endParaRPr>
          </a:p>
        </p:txBody>
      </p:sp>
      <p:sp>
        <p:nvSpPr>
          <p:cNvPr id="13" name="TextBox 12">
            <a:extLst>
              <a:ext uri="{FF2B5EF4-FFF2-40B4-BE49-F238E27FC236}">
                <a16:creationId xmlns:a16="http://schemas.microsoft.com/office/drawing/2014/main" id="{C938B6D1-ACCE-1361-3B03-38AB835291B0}"/>
              </a:ext>
            </a:extLst>
          </p:cNvPr>
          <p:cNvSpPr txBox="1"/>
          <p:nvPr/>
        </p:nvSpPr>
        <p:spPr>
          <a:xfrm>
            <a:off x="4786516" y="5142262"/>
            <a:ext cx="1309484" cy="312507"/>
          </a:xfrm>
          <a:prstGeom prst="rect">
            <a:avLst/>
          </a:prstGeom>
          <a:noFill/>
        </p:spPr>
        <p:txBody>
          <a:bodyPr wrap="square">
            <a:spAutoFit/>
          </a:bodyPr>
          <a:lstStyle/>
          <a:p>
            <a:r>
              <a:rPr kumimoji="0" lang="en-GB"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HOW</a:t>
            </a:r>
            <a:endParaRPr lang="en-DE" dirty="0"/>
          </a:p>
        </p:txBody>
      </p:sp>
      <p:sp>
        <p:nvSpPr>
          <p:cNvPr id="2" name="TextBox 1">
            <a:extLst>
              <a:ext uri="{FF2B5EF4-FFF2-40B4-BE49-F238E27FC236}">
                <a16:creationId xmlns:a16="http://schemas.microsoft.com/office/drawing/2014/main" id="{79700201-FFFE-E4F9-ED18-8CC494D7354F}"/>
              </a:ext>
            </a:extLst>
          </p:cNvPr>
          <p:cNvSpPr txBox="1"/>
          <p:nvPr/>
        </p:nvSpPr>
        <p:spPr>
          <a:xfrm>
            <a:off x="6497515" y="3716668"/>
            <a:ext cx="4247493" cy="72327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Nicholas Brown</a:t>
            </a:r>
          </a:p>
          <a:p>
            <a:pPr>
              <a:spcBef>
                <a:spcPct val="0"/>
              </a:spcBef>
              <a:buClrTx/>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Head of Office, UN-GGCE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 name="TextBox 2">
            <a:extLst>
              <a:ext uri="{FF2B5EF4-FFF2-40B4-BE49-F238E27FC236}">
                <a16:creationId xmlns:a16="http://schemas.microsoft.com/office/drawing/2014/main" id="{05F0E27D-2B5F-9AFC-87ED-FDB3285CDCD3}"/>
              </a:ext>
            </a:extLst>
          </p:cNvPr>
          <p:cNvSpPr txBox="1"/>
          <p:nvPr/>
        </p:nvSpPr>
        <p:spPr>
          <a:xfrm>
            <a:off x="301684" y="6053577"/>
            <a:ext cx="11789268" cy="41549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schemeClr val="bg1">
                    <a:lumMod val="50000"/>
                  </a:schemeClr>
                </a:solidFill>
                <a:effectLst/>
                <a:uLnTx/>
                <a:uFillTx/>
                <a:latin typeface="Arial Narrow"/>
              </a:rPr>
              <a:t>Acknowledgements</a:t>
            </a:r>
            <a:r>
              <a:rPr lang="en-GB" sz="1600" b="1" dirty="0">
                <a:solidFill>
                  <a:schemeClr val="bg1">
                    <a:lumMod val="50000"/>
                  </a:schemeClr>
                </a:solidFill>
                <a:latin typeface="Arial Narrow"/>
              </a:rPr>
              <a:t>: John Dawson (AUS); </a:t>
            </a:r>
            <a:r>
              <a:rPr lang="en-GB" sz="1600" b="1" dirty="0" err="1">
                <a:solidFill>
                  <a:schemeClr val="bg1">
                    <a:lumMod val="50000"/>
                  </a:schemeClr>
                </a:solidFill>
                <a:latin typeface="Arial Narrow"/>
              </a:rPr>
              <a:t>Guorong</a:t>
            </a:r>
            <a:r>
              <a:rPr lang="en-GB" sz="1600" b="1" dirty="0">
                <a:solidFill>
                  <a:schemeClr val="bg1">
                    <a:lumMod val="50000"/>
                  </a:schemeClr>
                </a:solidFill>
                <a:latin typeface="Arial Narrow"/>
              </a:rPr>
              <a:t> Hu (AUS).</a:t>
            </a:r>
            <a:endPar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260813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00BE-6A5B-1E78-83AC-8F0DE1ADE7CD}"/>
            </a:ext>
          </a:extLst>
        </p:cNvPr>
        <p:cNvGrpSpPr/>
        <p:nvPr/>
      </p:nvGrpSpPr>
      <p:grpSpPr>
        <a:xfrm>
          <a:off x="0" y="0"/>
          <a:ext cx="0" cy="0"/>
          <a:chOff x="0" y="0"/>
          <a:chExt cx="0" cy="0"/>
        </a:xfrm>
      </p:grpSpPr>
      <p:sp>
        <p:nvSpPr>
          <p:cNvPr id="9" name="Title 2">
            <a:extLst>
              <a:ext uri="{FF2B5EF4-FFF2-40B4-BE49-F238E27FC236}">
                <a16:creationId xmlns:a16="http://schemas.microsoft.com/office/drawing/2014/main" id="{01C065CE-3CE9-0741-0424-119934F1C3C1}"/>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Computing transformation parameters</a:t>
            </a:r>
            <a:endParaRPr kumimoji="0" lang="en-GB"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pic>
        <p:nvPicPr>
          <p:cNvPr id="2" name="Picture 1" descr="A logo with a circular design&#10;&#10;Description automatically generated with medium confidence">
            <a:extLst>
              <a:ext uri="{FF2B5EF4-FFF2-40B4-BE49-F238E27FC236}">
                <a16:creationId xmlns:a16="http://schemas.microsoft.com/office/drawing/2014/main" id="{7F7EA389-2BBE-93BB-F6AB-E307DD2D79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Rectangle 2">
            <a:extLst>
              <a:ext uri="{FF2B5EF4-FFF2-40B4-BE49-F238E27FC236}">
                <a16:creationId xmlns:a16="http://schemas.microsoft.com/office/drawing/2014/main" id="{52500497-6235-7025-5473-FB001822A99F}"/>
              </a:ext>
            </a:extLst>
          </p:cNvPr>
          <p:cNvSpPr/>
          <p:nvPr/>
        </p:nvSpPr>
        <p:spPr>
          <a:xfrm>
            <a:off x="10070436" y="5671144"/>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Box 2">
            <a:extLst>
              <a:ext uri="{FF2B5EF4-FFF2-40B4-BE49-F238E27FC236}">
                <a16:creationId xmlns:a16="http://schemas.microsoft.com/office/drawing/2014/main" id="{53F2AECD-6A09-55AF-DD62-8FDF850D9526}"/>
              </a:ext>
            </a:extLst>
          </p:cNvPr>
          <p:cNvSpPr txBox="1">
            <a:spLocks noChangeArrowheads="1"/>
          </p:cNvSpPr>
          <p:nvPr/>
        </p:nvSpPr>
        <p:spPr bwMode="auto">
          <a:xfrm>
            <a:off x="10388040" y="5888042"/>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792B8"/>
                </a:solidFill>
                <a:effectLst/>
                <a:uLnTx/>
                <a:uFillTx/>
                <a:latin typeface="Roboto Condensed" panose="02000000000000000000" pitchFamily="2" charset="0"/>
                <a:ea typeface="Georgia" panose="02040502050405020303" pitchFamily="18" charset="0"/>
                <a:cs typeface="Open Sans Extrabold" panose="020B0606030504020204" pitchFamily="34" charset="0"/>
              </a:rPr>
              <a:t>STRONGER.</a:t>
            </a:r>
            <a:endParaRPr kumimoji="0" lang="en-DE" sz="1100" b="0" i="0" u="none" strike="noStrike" kern="1200" cap="none" spc="0" normalizeH="0" baseline="0" noProof="0" dirty="0">
              <a:ln>
                <a:noFill/>
              </a:ln>
              <a:solidFill>
                <a:srgbClr val="2792B8"/>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792B8"/>
                </a:solidFill>
                <a:effectLst/>
                <a:uLnTx/>
                <a:uFillTx/>
                <a:latin typeface="Roboto Condensed" panose="02000000000000000000" pitchFamily="2" charset="0"/>
                <a:ea typeface="Georgia" panose="02040502050405020303" pitchFamily="18" charset="0"/>
                <a:cs typeface="Open Sans Extrabold" panose="020B0606030504020204" pitchFamily="34" charset="0"/>
              </a:rPr>
              <a:t>TOGETHER.</a:t>
            </a:r>
            <a:endParaRPr kumimoji="0" lang="en-DE" sz="1100" b="0" i="0" u="none" strike="noStrike" kern="1200" cap="none" spc="0" normalizeH="0" baseline="0" noProof="0" dirty="0">
              <a:ln>
                <a:noFill/>
              </a:ln>
              <a:solidFill>
                <a:srgbClr val="2792B8"/>
              </a:solidFill>
              <a:effectLst/>
              <a:uLnTx/>
              <a:uFillTx/>
              <a:latin typeface="Georgia" panose="02040502050405020303" pitchFamily="18" charset="0"/>
              <a:ea typeface="Georgia" panose="02040502050405020303" pitchFamily="18" charset="0"/>
              <a:cs typeface="Georgia" panose="02040502050405020303" pitchFamily="18" charset="0"/>
            </a:endParaRPr>
          </a:p>
        </p:txBody>
      </p:sp>
      <p:sp>
        <p:nvSpPr>
          <p:cNvPr id="6" name="Rectangle 5">
            <a:extLst>
              <a:ext uri="{FF2B5EF4-FFF2-40B4-BE49-F238E27FC236}">
                <a16:creationId xmlns:a16="http://schemas.microsoft.com/office/drawing/2014/main" id="{5167C58E-620C-3D7A-26B4-B19204CC1F06}"/>
              </a:ext>
            </a:extLst>
          </p:cNvPr>
          <p:cNvSpPr/>
          <p:nvPr/>
        </p:nvSpPr>
        <p:spPr>
          <a:xfrm>
            <a:off x="10492180" y="6652582"/>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1F8C116-D190-498C-18D7-29114B75A3B9}"/>
              </a:ext>
            </a:extLst>
          </p:cNvPr>
          <p:cNvSpPr txBox="1"/>
          <p:nvPr/>
        </p:nvSpPr>
        <p:spPr>
          <a:xfrm>
            <a:off x="2793999" y="2348612"/>
            <a:ext cx="8017933" cy="3539430"/>
          </a:xfrm>
          <a:prstGeom prst="rect">
            <a:avLst/>
          </a:prstGeom>
          <a:noFill/>
        </p:spPr>
        <p:txBody>
          <a:bodyPr wrap="square">
            <a:spAutoFit/>
          </a:bodyPr>
          <a:lstStyle/>
          <a:p>
            <a:r>
              <a:rPr lang="en-DE" sz="1400" dirty="0"/>
              <a:t>-6090790.9	-128354.37	-1882866.9	-6090792	-128369.45	-1882863.4</a:t>
            </a:r>
          </a:p>
          <a:p>
            <a:r>
              <a:rPr lang="en-DE" sz="1400" dirty="0"/>
              <a:t>-6045005.5	248397.533	-2012568.4	-6045006.5	248381.197	-2012567.1</a:t>
            </a:r>
          </a:p>
          <a:p>
            <a:r>
              <a:rPr lang="en-DE" sz="1400" dirty="0"/>
              <a:t>-6025612.8	211678.93	-2075994.5	-6025613.9	211663.535	-2075992.1</a:t>
            </a:r>
          </a:p>
          <a:p>
            <a:r>
              <a:rPr lang="en-DE" sz="1400" dirty="0"/>
              <a:t>-6128128.4	-876.912	-1763105.8	-6128129.1	-891.7874	-1763104.9</a:t>
            </a:r>
          </a:p>
          <a:p>
            <a:r>
              <a:rPr lang="en-DE" sz="1400" dirty="0"/>
              <a:t>-6125126.2	96614.615	-1770429.2	-6125127.8	96598.2963	-1770426</a:t>
            </a:r>
          </a:p>
          <a:p>
            <a:r>
              <a:rPr lang="en-DE" sz="1400" dirty="0"/>
              <a:t>-6026782	26320.369	-2081724.6	-6026782.9	26305.2446	-2081722.5</a:t>
            </a:r>
          </a:p>
          <a:p>
            <a:r>
              <a:rPr lang="en-DE" sz="1400" dirty="0"/>
              <a:t>-6069393.3	74317.387	-1952868.1	-6069393.4	74300.7507	-1952865.8</a:t>
            </a:r>
          </a:p>
          <a:p>
            <a:r>
              <a:rPr lang="en-DE" sz="1400" dirty="0"/>
              <a:t>-6023321.1	-167612.93	-2084345.8	-6023324.4	-167626.93	-2084343.3</a:t>
            </a:r>
          </a:p>
          <a:p>
            <a:r>
              <a:rPr lang="en-DE" sz="1400" dirty="0"/>
              <a:t>-5969814.4	-131365.08	-2234500.4	-5969817.8	-131380.6	-2234496.5</a:t>
            </a:r>
          </a:p>
          <a:p>
            <a:r>
              <a:rPr lang="en-DE" sz="1400" dirty="0"/>
              <a:t>-6108964.6	182329.478	-1818369.1	-6108966.7	182311.746	-1818366.9</a:t>
            </a:r>
          </a:p>
          <a:p>
            <a:r>
              <a:rPr lang="en-DE" sz="1400" dirty="0"/>
              <a:t>-6106871.3	158749.826	-1828962.4	-6106871.9	158732.376	-1828960.6</a:t>
            </a:r>
          </a:p>
          <a:p>
            <a:r>
              <a:rPr lang="en-DE" sz="1400" dirty="0"/>
              <a:t>-6219742.5	324299.487	-1371185.6	-6219743.2	324285.601	-1371182.7</a:t>
            </a:r>
          </a:p>
          <a:p>
            <a:r>
              <a:rPr lang="en-DE" sz="1400" dirty="0"/>
              <a:t>-6101703.1	8543.67	-1852334.1	-6101703	8527.7474	-1852331.8</a:t>
            </a:r>
          </a:p>
          <a:p>
            <a:r>
              <a:rPr lang="en-DE" sz="1400" dirty="0"/>
              <a:t>-6060199.7	-129057.38	-1978129.3	-6060202.2	-129071.48	-1978127.2</a:t>
            </a:r>
          </a:p>
          <a:p>
            <a:r>
              <a:rPr lang="en-DE" sz="1400" dirty="0"/>
              <a:t>-6078940	247719.845	-1908646.9	-6078942.2	247703.336	-1908644.9</a:t>
            </a:r>
          </a:p>
          <a:p>
            <a:r>
              <a:rPr lang="en-DE" sz="1400" dirty="0"/>
              <a:t>-5999583.7	-183087.63	-2149906.5	-5999585.5	-183103.61	-2149904.6</a:t>
            </a:r>
          </a:p>
        </p:txBody>
      </p:sp>
      <p:sp>
        <p:nvSpPr>
          <p:cNvPr id="11" name="TextBox 10">
            <a:extLst>
              <a:ext uri="{FF2B5EF4-FFF2-40B4-BE49-F238E27FC236}">
                <a16:creationId xmlns:a16="http://schemas.microsoft.com/office/drawing/2014/main" id="{DC5FDBD9-3C38-1BA0-C184-82A144707720}"/>
              </a:ext>
            </a:extLst>
          </p:cNvPr>
          <p:cNvSpPr txBox="1"/>
          <p:nvPr/>
        </p:nvSpPr>
        <p:spPr>
          <a:xfrm>
            <a:off x="3779654" y="1686165"/>
            <a:ext cx="10558346" cy="369332"/>
          </a:xfrm>
          <a:prstGeom prst="rect">
            <a:avLst/>
          </a:prstGeom>
          <a:noFill/>
        </p:spPr>
        <p:txBody>
          <a:bodyPr wrap="square">
            <a:spAutoFit/>
          </a:bodyPr>
          <a:lstStyle/>
          <a:p>
            <a:r>
              <a:rPr lang="en-GB" b="1" dirty="0"/>
              <a:t>WGS72</a:t>
            </a:r>
            <a:endParaRPr lang="en-DE" b="1" dirty="0"/>
          </a:p>
        </p:txBody>
      </p:sp>
      <p:sp>
        <p:nvSpPr>
          <p:cNvPr id="12" name="TextBox 11">
            <a:extLst>
              <a:ext uri="{FF2B5EF4-FFF2-40B4-BE49-F238E27FC236}">
                <a16:creationId xmlns:a16="http://schemas.microsoft.com/office/drawing/2014/main" id="{5729083F-A187-19CC-6D0B-FC018D2898C8}"/>
              </a:ext>
            </a:extLst>
          </p:cNvPr>
          <p:cNvSpPr txBox="1"/>
          <p:nvPr/>
        </p:nvSpPr>
        <p:spPr>
          <a:xfrm>
            <a:off x="6096000" y="1686165"/>
            <a:ext cx="10558346" cy="369332"/>
          </a:xfrm>
          <a:prstGeom prst="rect">
            <a:avLst/>
          </a:prstGeom>
          <a:noFill/>
        </p:spPr>
        <p:txBody>
          <a:bodyPr wrap="square">
            <a:spAutoFit/>
          </a:bodyPr>
          <a:lstStyle/>
          <a:p>
            <a:r>
              <a:rPr lang="en-GB" b="1" dirty="0"/>
              <a:t>ITRF2005@2008</a:t>
            </a:r>
            <a:endParaRPr lang="en-DE" b="1" dirty="0"/>
          </a:p>
        </p:txBody>
      </p:sp>
      <p:sp>
        <p:nvSpPr>
          <p:cNvPr id="13" name="TextBox 12">
            <a:extLst>
              <a:ext uri="{FF2B5EF4-FFF2-40B4-BE49-F238E27FC236}">
                <a16:creationId xmlns:a16="http://schemas.microsoft.com/office/drawing/2014/main" id="{D9ECE526-C284-A865-A242-C711B2E27CA8}"/>
              </a:ext>
            </a:extLst>
          </p:cNvPr>
          <p:cNvSpPr txBox="1"/>
          <p:nvPr/>
        </p:nvSpPr>
        <p:spPr>
          <a:xfrm>
            <a:off x="3136188" y="2081021"/>
            <a:ext cx="2346859" cy="369332"/>
          </a:xfrm>
          <a:prstGeom prst="rect">
            <a:avLst/>
          </a:prstGeom>
          <a:noFill/>
        </p:spPr>
        <p:txBody>
          <a:bodyPr wrap="square">
            <a:spAutoFit/>
          </a:bodyPr>
          <a:lstStyle/>
          <a:p>
            <a:r>
              <a:rPr lang="en-GB" b="1" dirty="0"/>
              <a:t>X	Y	Z</a:t>
            </a:r>
            <a:endParaRPr lang="en-DE" b="1" dirty="0"/>
          </a:p>
        </p:txBody>
      </p:sp>
      <p:sp>
        <p:nvSpPr>
          <p:cNvPr id="14" name="TextBox 13">
            <a:extLst>
              <a:ext uri="{FF2B5EF4-FFF2-40B4-BE49-F238E27FC236}">
                <a16:creationId xmlns:a16="http://schemas.microsoft.com/office/drawing/2014/main" id="{FBF60A26-9256-DEAB-BC1D-950B7B48C33F}"/>
              </a:ext>
            </a:extLst>
          </p:cNvPr>
          <p:cNvSpPr txBox="1"/>
          <p:nvPr/>
        </p:nvSpPr>
        <p:spPr>
          <a:xfrm>
            <a:off x="5896322" y="2073452"/>
            <a:ext cx="2346859" cy="369332"/>
          </a:xfrm>
          <a:prstGeom prst="rect">
            <a:avLst/>
          </a:prstGeom>
          <a:noFill/>
        </p:spPr>
        <p:txBody>
          <a:bodyPr wrap="square">
            <a:spAutoFit/>
          </a:bodyPr>
          <a:lstStyle/>
          <a:p>
            <a:r>
              <a:rPr lang="en-GB" b="1" dirty="0"/>
              <a:t>X	Y	Z</a:t>
            </a:r>
            <a:endParaRPr lang="en-DE" b="1" dirty="0"/>
          </a:p>
        </p:txBody>
      </p:sp>
      <p:sp>
        <p:nvSpPr>
          <p:cNvPr id="16" name="Left Bracket 15">
            <a:extLst>
              <a:ext uri="{FF2B5EF4-FFF2-40B4-BE49-F238E27FC236}">
                <a16:creationId xmlns:a16="http://schemas.microsoft.com/office/drawing/2014/main" id="{04181442-54D6-D06A-474D-8225B029031A}"/>
              </a:ext>
            </a:extLst>
          </p:cNvPr>
          <p:cNvSpPr/>
          <p:nvPr/>
        </p:nvSpPr>
        <p:spPr>
          <a:xfrm rot="5400000">
            <a:off x="4196516" y="835250"/>
            <a:ext cx="137370" cy="257786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17" name="Left Bracket 16">
            <a:extLst>
              <a:ext uri="{FF2B5EF4-FFF2-40B4-BE49-F238E27FC236}">
                <a16:creationId xmlns:a16="http://schemas.microsoft.com/office/drawing/2014/main" id="{A05F339A-FD07-C71B-7F59-E1F659534687}"/>
              </a:ext>
            </a:extLst>
          </p:cNvPr>
          <p:cNvSpPr/>
          <p:nvPr/>
        </p:nvSpPr>
        <p:spPr>
          <a:xfrm rot="5400000">
            <a:off x="6866074" y="832038"/>
            <a:ext cx="137370" cy="257786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Tree>
    <p:extLst>
      <p:ext uri="{BB962C8B-B14F-4D97-AF65-F5344CB8AC3E}">
        <p14:creationId xmlns:p14="http://schemas.microsoft.com/office/powerpoint/2010/main" val="3292472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A3571-F4B1-E68A-66CE-387A990987B3}"/>
            </a:ext>
          </a:extLst>
        </p:cNvPr>
        <p:cNvGrpSpPr/>
        <p:nvPr/>
      </p:nvGrpSpPr>
      <p:grpSpPr>
        <a:xfrm>
          <a:off x="0" y="0"/>
          <a:ext cx="0" cy="0"/>
          <a:chOff x="0" y="0"/>
          <a:chExt cx="0" cy="0"/>
        </a:xfrm>
      </p:grpSpPr>
      <p:sp>
        <p:nvSpPr>
          <p:cNvPr id="9" name="Title 2">
            <a:extLst>
              <a:ext uri="{FF2B5EF4-FFF2-40B4-BE49-F238E27FC236}">
                <a16:creationId xmlns:a16="http://schemas.microsoft.com/office/drawing/2014/main" id="{52F2BE2E-A700-5B8A-A34D-064333D42C9A}"/>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Computing transformation parameters</a:t>
            </a:r>
            <a:endParaRPr kumimoji="0" lang="en-GB"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pic>
        <p:nvPicPr>
          <p:cNvPr id="2" name="Picture 1" descr="A logo with a circular design&#10;&#10;Description automatically generated with medium confidence">
            <a:extLst>
              <a:ext uri="{FF2B5EF4-FFF2-40B4-BE49-F238E27FC236}">
                <a16:creationId xmlns:a16="http://schemas.microsoft.com/office/drawing/2014/main" id="{D064D7D3-E591-4E6E-6A72-81BA091F5E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Rectangle 2">
            <a:extLst>
              <a:ext uri="{FF2B5EF4-FFF2-40B4-BE49-F238E27FC236}">
                <a16:creationId xmlns:a16="http://schemas.microsoft.com/office/drawing/2014/main" id="{BB771C58-3BA0-7B0C-9362-89D86F9B4C11}"/>
              </a:ext>
            </a:extLst>
          </p:cNvPr>
          <p:cNvSpPr/>
          <p:nvPr/>
        </p:nvSpPr>
        <p:spPr>
          <a:xfrm>
            <a:off x="10070436" y="5671144"/>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Box 2">
            <a:extLst>
              <a:ext uri="{FF2B5EF4-FFF2-40B4-BE49-F238E27FC236}">
                <a16:creationId xmlns:a16="http://schemas.microsoft.com/office/drawing/2014/main" id="{2ECAB94D-42E0-F1E7-D6CC-E652658F9A52}"/>
              </a:ext>
            </a:extLst>
          </p:cNvPr>
          <p:cNvSpPr txBox="1">
            <a:spLocks noChangeArrowheads="1"/>
          </p:cNvSpPr>
          <p:nvPr/>
        </p:nvSpPr>
        <p:spPr bwMode="auto">
          <a:xfrm>
            <a:off x="10388040" y="5888042"/>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792B8"/>
                </a:solidFill>
                <a:effectLst/>
                <a:uLnTx/>
                <a:uFillTx/>
                <a:latin typeface="Roboto Condensed" panose="02000000000000000000" pitchFamily="2" charset="0"/>
                <a:ea typeface="Georgia" panose="02040502050405020303" pitchFamily="18" charset="0"/>
                <a:cs typeface="Open Sans Extrabold" panose="020B0606030504020204" pitchFamily="34" charset="0"/>
              </a:rPr>
              <a:t>STRONGER.</a:t>
            </a:r>
            <a:endParaRPr kumimoji="0" lang="en-DE" sz="1100" b="0" i="0" u="none" strike="noStrike" kern="1200" cap="none" spc="0" normalizeH="0" baseline="0" noProof="0" dirty="0">
              <a:ln>
                <a:noFill/>
              </a:ln>
              <a:solidFill>
                <a:srgbClr val="2792B8"/>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792B8"/>
                </a:solidFill>
                <a:effectLst/>
                <a:uLnTx/>
                <a:uFillTx/>
                <a:latin typeface="Roboto Condensed" panose="02000000000000000000" pitchFamily="2" charset="0"/>
                <a:ea typeface="Georgia" panose="02040502050405020303" pitchFamily="18" charset="0"/>
                <a:cs typeface="Open Sans Extrabold" panose="020B0606030504020204" pitchFamily="34" charset="0"/>
              </a:rPr>
              <a:t>TOGETHER.</a:t>
            </a:r>
            <a:endParaRPr kumimoji="0" lang="en-DE" sz="1100" b="0" i="0" u="none" strike="noStrike" kern="1200" cap="none" spc="0" normalizeH="0" baseline="0" noProof="0" dirty="0">
              <a:ln>
                <a:noFill/>
              </a:ln>
              <a:solidFill>
                <a:srgbClr val="2792B8"/>
              </a:solidFill>
              <a:effectLst/>
              <a:uLnTx/>
              <a:uFillTx/>
              <a:latin typeface="Georgia" panose="02040502050405020303" pitchFamily="18" charset="0"/>
              <a:ea typeface="Georgia" panose="02040502050405020303" pitchFamily="18" charset="0"/>
              <a:cs typeface="Georgia" panose="02040502050405020303" pitchFamily="18" charset="0"/>
            </a:endParaRPr>
          </a:p>
        </p:txBody>
      </p:sp>
      <p:sp>
        <p:nvSpPr>
          <p:cNvPr id="6" name="Rectangle 5">
            <a:extLst>
              <a:ext uri="{FF2B5EF4-FFF2-40B4-BE49-F238E27FC236}">
                <a16:creationId xmlns:a16="http://schemas.microsoft.com/office/drawing/2014/main" id="{5AF9CDEA-B35E-E4C6-BE34-229B38394253}"/>
              </a:ext>
            </a:extLst>
          </p:cNvPr>
          <p:cNvSpPr/>
          <p:nvPr/>
        </p:nvSpPr>
        <p:spPr>
          <a:xfrm>
            <a:off x="10492180" y="6652582"/>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B5645FE-34A3-1A4E-9099-5DEFB499931B}"/>
              </a:ext>
            </a:extLst>
          </p:cNvPr>
          <p:cNvSpPr txBox="1"/>
          <p:nvPr/>
        </p:nvSpPr>
        <p:spPr>
          <a:xfrm>
            <a:off x="1721890" y="1045503"/>
            <a:ext cx="2478403" cy="369332"/>
          </a:xfrm>
          <a:prstGeom prst="rect">
            <a:avLst/>
          </a:prstGeom>
          <a:noFill/>
        </p:spPr>
        <p:txBody>
          <a:bodyPr wrap="square">
            <a:spAutoFit/>
          </a:bodyPr>
          <a:lstStyle/>
          <a:p>
            <a:r>
              <a:rPr lang="en-GB" b="1" u="sng" dirty="0"/>
              <a:t>AI results</a:t>
            </a:r>
            <a:endParaRPr lang="en-DE" b="1" u="sng" dirty="0"/>
          </a:p>
        </p:txBody>
      </p:sp>
      <p:sp>
        <p:nvSpPr>
          <p:cNvPr id="7" name="TextBox 6">
            <a:extLst>
              <a:ext uri="{FF2B5EF4-FFF2-40B4-BE49-F238E27FC236}">
                <a16:creationId xmlns:a16="http://schemas.microsoft.com/office/drawing/2014/main" id="{53C58B3E-ACD7-D9E0-EDE1-79C5885016DC}"/>
              </a:ext>
            </a:extLst>
          </p:cNvPr>
          <p:cNvSpPr txBox="1"/>
          <p:nvPr/>
        </p:nvSpPr>
        <p:spPr>
          <a:xfrm>
            <a:off x="1693634" y="1523284"/>
            <a:ext cx="5010614" cy="2862322"/>
          </a:xfrm>
          <a:prstGeom prst="rect">
            <a:avLst/>
          </a:prstGeom>
          <a:noFill/>
        </p:spPr>
        <p:txBody>
          <a:bodyPr wrap="square">
            <a:spAutoFit/>
          </a:bodyPr>
          <a:lstStyle/>
          <a:p>
            <a:pPr lvl="0">
              <a:tabLst>
                <a:tab pos="457200" algn="l"/>
              </a:tabLst>
            </a:pPr>
            <a:r>
              <a:rPr lang="en-AU" b="1" kern="0" dirty="0">
                <a:effectLst/>
                <a:latin typeface="Calibri "/>
                <a:ea typeface="Times New Roman" panose="02020603050405020304" pitchFamily="18" charset="0"/>
                <a:cs typeface="Arial" panose="020B0604020202020204" pitchFamily="34" charset="0"/>
              </a:rPr>
              <a:t>Translations (meters):</a:t>
            </a:r>
            <a:endParaRPr lang="en-DE" kern="100" dirty="0">
              <a:effectLst/>
              <a:latin typeface="Calibri "/>
              <a:ea typeface="Calibri" panose="020F0502020204030204" pitchFamily="34" charset="0"/>
              <a:cs typeface="Arial" panose="020B0604020202020204" pitchFamily="34" charset="0"/>
            </a:endParaRPr>
          </a:p>
          <a:p>
            <a:pPr lvl="1">
              <a:buSzPts val="1000"/>
              <a:tabLst>
                <a:tab pos="914400" algn="l"/>
              </a:tabLst>
            </a:pPr>
            <a:r>
              <a:rPr lang="en-AU" kern="0" dirty="0">
                <a:effectLst/>
                <a:latin typeface="Calibri "/>
                <a:ea typeface="Times New Roman" panose="02020603050405020304" pitchFamily="18" charset="0"/>
                <a:cs typeface="Times New Roman" panose="02020603050405020304" pitchFamily="18" charset="0"/>
              </a:rPr>
              <a:t>Tx= -6.9344</a:t>
            </a:r>
            <a:endParaRPr lang="en-DE" kern="100" dirty="0">
              <a:effectLst/>
              <a:latin typeface="Calibri "/>
              <a:ea typeface="Calibri" panose="020F0502020204030204" pitchFamily="34" charset="0"/>
              <a:cs typeface="Times New Roman" panose="02020603050405020304" pitchFamily="18" charset="0"/>
            </a:endParaRPr>
          </a:p>
          <a:p>
            <a:pPr lvl="1">
              <a:buSzPts val="1000"/>
              <a:tabLst>
                <a:tab pos="914400" algn="l"/>
              </a:tabLst>
            </a:pPr>
            <a:r>
              <a:rPr lang="en-AU" kern="0" dirty="0">
                <a:effectLst/>
                <a:latin typeface="Calibri "/>
                <a:ea typeface="Times New Roman" panose="02020603050405020304" pitchFamily="18" charset="0"/>
                <a:cs typeface="Times New Roman" panose="02020603050405020304" pitchFamily="18" charset="0"/>
              </a:rPr>
              <a:t>Ty= -21.2037</a:t>
            </a:r>
            <a:endParaRPr lang="en-DE" kern="100" dirty="0">
              <a:effectLst/>
              <a:latin typeface="Calibri "/>
              <a:ea typeface="Calibri" panose="020F0502020204030204" pitchFamily="34" charset="0"/>
              <a:cs typeface="Times New Roman" panose="02020603050405020304" pitchFamily="18" charset="0"/>
            </a:endParaRPr>
          </a:p>
          <a:p>
            <a:pPr lvl="1">
              <a:buSzPts val="1000"/>
              <a:tabLst>
                <a:tab pos="914400" algn="l"/>
              </a:tabLst>
            </a:pPr>
            <a:r>
              <a:rPr lang="en-AU" kern="0" dirty="0" err="1">
                <a:effectLst/>
                <a:latin typeface="Calibri "/>
                <a:ea typeface="Times New Roman" panose="02020603050405020304" pitchFamily="18" charset="0"/>
                <a:cs typeface="Times New Roman" panose="02020603050405020304" pitchFamily="18" charset="0"/>
              </a:rPr>
              <a:t>Tz</a:t>
            </a:r>
            <a:r>
              <a:rPr lang="en-AU" kern="0" dirty="0">
                <a:effectLst/>
                <a:latin typeface="Calibri "/>
                <a:ea typeface="Times New Roman" panose="02020603050405020304" pitchFamily="18" charset="0"/>
                <a:cs typeface="Times New Roman" panose="02020603050405020304" pitchFamily="18" charset="0"/>
              </a:rPr>
              <a:t>= -10.4443</a:t>
            </a:r>
            <a:endParaRPr lang="en-DE" kern="100" dirty="0">
              <a:effectLst/>
              <a:latin typeface="Calibri "/>
              <a:ea typeface="Calibri" panose="020F0502020204030204" pitchFamily="34" charset="0"/>
              <a:cs typeface="Times New Roman" panose="02020603050405020304" pitchFamily="18" charset="0"/>
            </a:endParaRPr>
          </a:p>
          <a:p>
            <a:pPr lvl="0">
              <a:tabLst>
                <a:tab pos="457200" algn="l"/>
              </a:tabLst>
            </a:pPr>
            <a:r>
              <a:rPr lang="en-AU" b="1" kern="0" dirty="0">
                <a:effectLst/>
                <a:latin typeface="Calibri "/>
                <a:ea typeface="Times New Roman" panose="02020603050405020304" pitchFamily="18" charset="0"/>
                <a:cs typeface="Arial" panose="020B0604020202020204" pitchFamily="34" charset="0"/>
              </a:rPr>
              <a:t>Scale factor (unitless):</a:t>
            </a:r>
            <a:endParaRPr lang="en-DE" kern="100" dirty="0">
              <a:effectLst/>
              <a:latin typeface="Calibri "/>
              <a:ea typeface="Calibri" panose="020F0502020204030204" pitchFamily="34" charset="0"/>
              <a:cs typeface="Arial" panose="020B0604020202020204" pitchFamily="34" charset="0"/>
            </a:endParaRPr>
          </a:p>
          <a:p>
            <a:pPr lvl="1">
              <a:buSzPts val="1000"/>
              <a:tabLst>
                <a:tab pos="914400" algn="l"/>
              </a:tabLst>
            </a:pPr>
            <a:r>
              <a:rPr lang="en-AU" kern="0" dirty="0">
                <a:effectLst/>
                <a:latin typeface="Calibri "/>
                <a:ea typeface="Times New Roman" panose="02020603050405020304" pitchFamily="18" charset="0"/>
                <a:cs typeface="Times New Roman" panose="02020603050405020304" pitchFamily="18" charset="0"/>
              </a:rPr>
              <a:t>S</a:t>
            </a:r>
            <a:r>
              <a:rPr lang="en-AU" kern="0" dirty="0">
                <a:latin typeface="Calibri "/>
                <a:ea typeface="Times New Roman" panose="02020603050405020304" pitchFamily="18" charset="0"/>
                <a:cs typeface="Times New Roman" panose="02020603050405020304" pitchFamily="18" charset="0"/>
              </a:rPr>
              <a:t>= </a:t>
            </a:r>
            <a:r>
              <a:rPr lang="en-AU" kern="0" dirty="0">
                <a:effectLst/>
                <a:latin typeface="Calibri "/>
                <a:ea typeface="Times New Roman" panose="02020603050405020304" pitchFamily="18" charset="0"/>
                <a:cs typeface="Times New Roman" panose="02020603050405020304" pitchFamily="18" charset="0"/>
              </a:rPr>
              <a:t>-1.42 ppm</a:t>
            </a:r>
            <a:endParaRPr lang="en-DE" kern="100" dirty="0">
              <a:effectLst/>
              <a:latin typeface="Calibri "/>
              <a:ea typeface="Calibri" panose="020F0502020204030204" pitchFamily="34" charset="0"/>
              <a:cs typeface="Times New Roman" panose="02020603050405020304" pitchFamily="18" charset="0"/>
            </a:endParaRPr>
          </a:p>
          <a:p>
            <a:pPr lvl="0">
              <a:tabLst>
                <a:tab pos="457200" algn="l"/>
              </a:tabLst>
            </a:pPr>
            <a:r>
              <a:rPr lang="en-AU" b="1" kern="0" dirty="0">
                <a:effectLst/>
                <a:latin typeface="Calibri "/>
                <a:ea typeface="Times New Roman" panose="02020603050405020304" pitchFamily="18" charset="0"/>
                <a:cs typeface="Arial" panose="020B0604020202020204" pitchFamily="34" charset="0"/>
              </a:rPr>
              <a:t>Rotations (arcseconds):</a:t>
            </a:r>
            <a:endParaRPr lang="en-DE" kern="100" dirty="0">
              <a:effectLst/>
              <a:latin typeface="Calibri "/>
              <a:ea typeface="Calibri" panose="020F0502020204030204" pitchFamily="34" charset="0"/>
              <a:cs typeface="Arial" panose="020B0604020202020204" pitchFamily="34" charset="0"/>
            </a:endParaRPr>
          </a:p>
          <a:p>
            <a:pPr lvl="1">
              <a:buSzPts val="1000"/>
              <a:tabLst>
                <a:tab pos="914400" algn="l"/>
              </a:tabLst>
            </a:pPr>
            <a:r>
              <a:rPr lang="en-AU" kern="0" dirty="0">
                <a:effectLst/>
                <a:latin typeface="Calibri "/>
                <a:ea typeface="Times New Roman" panose="02020603050405020304" pitchFamily="18" charset="0"/>
                <a:cs typeface="Times New Roman" panose="02020603050405020304" pitchFamily="18" charset="0"/>
              </a:rPr>
              <a:t>Rx= </a:t>
            </a:r>
            <a:r>
              <a:rPr lang="en-AU" kern="100" dirty="0">
                <a:latin typeface="Calibri "/>
                <a:ea typeface="Calibri" panose="020F0502020204030204" pitchFamily="34" charset="0"/>
                <a:cs typeface="Times New Roman" panose="02020603050405020304" pitchFamily="18" charset="0"/>
              </a:rPr>
              <a:t>-</a:t>
            </a:r>
            <a:r>
              <a:rPr lang="en-AU" kern="100" dirty="0">
                <a:effectLst/>
                <a:latin typeface="Calibri "/>
                <a:ea typeface="Calibri" panose="020F0502020204030204" pitchFamily="34" charset="0"/>
                <a:cs typeface="Times New Roman" panose="02020603050405020304" pitchFamily="18" charset="0"/>
              </a:rPr>
              <a:t>0.1225</a:t>
            </a:r>
            <a:endParaRPr lang="en-DE" kern="100" dirty="0">
              <a:effectLst/>
              <a:latin typeface="Calibri "/>
              <a:ea typeface="Calibri" panose="020F0502020204030204" pitchFamily="34" charset="0"/>
              <a:cs typeface="Times New Roman" panose="02020603050405020304" pitchFamily="18" charset="0"/>
            </a:endParaRPr>
          </a:p>
          <a:p>
            <a:pPr lvl="1">
              <a:buSzPts val="1000"/>
              <a:tabLst>
                <a:tab pos="914400" algn="l"/>
              </a:tabLst>
            </a:pPr>
            <a:r>
              <a:rPr lang="en-AU" kern="0" dirty="0">
                <a:effectLst/>
                <a:latin typeface="Calibri "/>
                <a:ea typeface="Times New Roman" panose="02020603050405020304" pitchFamily="18" charset="0"/>
                <a:cs typeface="Times New Roman" panose="02020603050405020304" pitchFamily="18" charset="0"/>
              </a:rPr>
              <a:t>Ry=</a:t>
            </a:r>
            <a:r>
              <a:rPr lang="en-AU" kern="0" dirty="0">
                <a:latin typeface="Calibri "/>
                <a:ea typeface="Times New Roman" panose="02020603050405020304" pitchFamily="18" charset="0"/>
                <a:cs typeface="Times New Roman" panose="02020603050405020304" pitchFamily="18" charset="0"/>
              </a:rPr>
              <a:t> </a:t>
            </a:r>
            <a:r>
              <a:rPr lang="en-AU" kern="100" dirty="0">
                <a:effectLst/>
                <a:latin typeface="Calibri "/>
                <a:ea typeface="Calibri" panose="020F0502020204030204" pitchFamily="34" charset="0"/>
                <a:cs typeface="Times New Roman" panose="02020603050405020304" pitchFamily="18" charset="0"/>
              </a:rPr>
              <a:t>0.3425</a:t>
            </a:r>
            <a:endParaRPr lang="en-DE" kern="100" dirty="0">
              <a:effectLst/>
              <a:latin typeface="Calibri "/>
              <a:ea typeface="Calibri" panose="020F0502020204030204" pitchFamily="34" charset="0"/>
              <a:cs typeface="Times New Roman" panose="02020603050405020304" pitchFamily="18" charset="0"/>
            </a:endParaRPr>
          </a:p>
          <a:p>
            <a:pPr lvl="1">
              <a:buSzPts val="1000"/>
              <a:tabLst>
                <a:tab pos="914400" algn="l"/>
              </a:tabLst>
            </a:pPr>
            <a:r>
              <a:rPr lang="en-AU" kern="0" dirty="0">
                <a:effectLst/>
                <a:latin typeface="Calibri "/>
                <a:ea typeface="Times New Roman" panose="02020603050405020304" pitchFamily="18" charset="0"/>
                <a:cs typeface="Times New Roman" panose="02020603050405020304" pitchFamily="18" charset="0"/>
              </a:rPr>
              <a:t>Rz= </a:t>
            </a:r>
            <a:r>
              <a:rPr lang="en-AU" kern="100" dirty="0">
                <a:latin typeface="Calibri "/>
                <a:ea typeface="Calibri" panose="020F0502020204030204" pitchFamily="34" charset="0"/>
                <a:cs typeface="Times New Roman" panose="02020603050405020304" pitchFamily="18" charset="0"/>
              </a:rPr>
              <a:t>-</a:t>
            </a:r>
            <a:r>
              <a:rPr lang="en-AU" kern="100" dirty="0">
                <a:effectLst/>
                <a:latin typeface="Calibri "/>
                <a:ea typeface="Calibri" panose="020F0502020204030204" pitchFamily="34" charset="0"/>
                <a:cs typeface="Times New Roman" panose="02020603050405020304" pitchFamily="18" charset="0"/>
              </a:rPr>
              <a:t>0.2289</a:t>
            </a:r>
            <a:endParaRPr lang="en-DE" kern="100" dirty="0">
              <a:effectLst/>
              <a:latin typeface="Calibri "/>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07EC87C2-0576-2038-CBB3-391B2B9D9661}"/>
              </a:ext>
            </a:extLst>
          </p:cNvPr>
          <p:cNvSpPr txBox="1"/>
          <p:nvPr/>
        </p:nvSpPr>
        <p:spPr>
          <a:xfrm>
            <a:off x="7518288" y="1523284"/>
            <a:ext cx="5010614" cy="2862322"/>
          </a:xfrm>
          <a:prstGeom prst="rect">
            <a:avLst/>
          </a:prstGeom>
          <a:noFill/>
        </p:spPr>
        <p:txBody>
          <a:bodyPr wrap="square">
            <a:spAutoFit/>
          </a:bodyPr>
          <a:lstStyle/>
          <a:p>
            <a:pPr lvl="0">
              <a:tabLst>
                <a:tab pos="457200" algn="l"/>
              </a:tabLst>
            </a:pPr>
            <a:r>
              <a:rPr lang="en-AU" b="1" kern="0" dirty="0">
                <a:effectLst/>
                <a:latin typeface="Calibri "/>
                <a:ea typeface="Times New Roman" panose="02020603050405020304" pitchFamily="18" charset="0"/>
                <a:cs typeface="Arial" panose="020B0604020202020204" pitchFamily="34" charset="0"/>
              </a:rPr>
              <a:t>Translations (meters):</a:t>
            </a:r>
            <a:endParaRPr lang="en-DE" kern="100" dirty="0">
              <a:effectLst/>
              <a:latin typeface="Calibri "/>
              <a:ea typeface="Calibri" panose="020F0502020204030204" pitchFamily="34" charset="0"/>
              <a:cs typeface="Arial" panose="020B0604020202020204" pitchFamily="34" charset="0"/>
            </a:endParaRPr>
          </a:p>
          <a:p>
            <a:pPr lvl="1">
              <a:buSzPts val="1000"/>
              <a:tabLst>
                <a:tab pos="914400" algn="l"/>
              </a:tabLst>
            </a:pPr>
            <a:r>
              <a:rPr lang="en-AU" kern="0" dirty="0">
                <a:effectLst/>
                <a:latin typeface="Calibri "/>
                <a:ea typeface="Times New Roman" panose="02020603050405020304" pitchFamily="18" charset="0"/>
                <a:cs typeface="Times New Roman" panose="02020603050405020304" pitchFamily="18" charset="0"/>
              </a:rPr>
              <a:t>Tx=</a:t>
            </a:r>
            <a:r>
              <a:rPr lang="pl-PL" dirty="0"/>
              <a:t> -7.0295 </a:t>
            </a:r>
            <a:endParaRPr lang="en-DE" kern="100" dirty="0">
              <a:effectLst/>
              <a:latin typeface="Calibri "/>
              <a:ea typeface="Calibri" panose="020F0502020204030204" pitchFamily="34" charset="0"/>
              <a:cs typeface="Times New Roman" panose="02020603050405020304" pitchFamily="18" charset="0"/>
            </a:endParaRPr>
          </a:p>
          <a:p>
            <a:pPr lvl="1">
              <a:buSzPts val="1000"/>
              <a:tabLst>
                <a:tab pos="914400" algn="l"/>
              </a:tabLst>
            </a:pPr>
            <a:r>
              <a:rPr lang="en-AU" kern="0" dirty="0">
                <a:effectLst/>
                <a:latin typeface="Calibri "/>
                <a:ea typeface="Times New Roman" panose="02020603050405020304" pitchFamily="18" charset="0"/>
                <a:cs typeface="Times New Roman" panose="02020603050405020304" pitchFamily="18" charset="0"/>
              </a:rPr>
              <a:t>Ty=</a:t>
            </a:r>
            <a:r>
              <a:rPr lang="pl-PL" dirty="0"/>
              <a:t> -22.1185 </a:t>
            </a:r>
            <a:endParaRPr lang="en-DE" kern="100" dirty="0">
              <a:effectLst/>
              <a:latin typeface="Calibri "/>
              <a:ea typeface="Calibri" panose="020F0502020204030204" pitchFamily="34" charset="0"/>
              <a:cs typeface="Times New Roman" panose="02020603050405020304" pitchFamily="18" charset="0"/>
            </a:endParaRPr>
          </a:p>
          <a:p>
            <a:pPr lvl="1">
              <a:buSzPts val="1000"/>
              <a:tabLst>
                <a:tab pos="914400" algn="l"/>
              </a:tabLst>
            </a:pPr>
            <a:r>
              <a:rPr lang="en-AU" kern="0" dirty="0" err="1">
                <a:effectLst/>
                <a:latin typeface="Calibri "/>
                <a:ea typeface="Times New Roman" panose="02020603050405020304" pitchFamily="18" charset="0"/>
                <a:cs typeface="Times New Roman" panose="02020603050405020304" pitchFamily="18" charset="0"/>
              </a:rPr>
              <a:t>Tz</a:t>
            </a:r>
            <a:r>
              <a:rPr lang="en-AU" kern="0" dirty="0">
                <a:effectLst/>
                <a:latin typeface="Calibri "/>
                <a:ea typeface="Times New Roman" panose="02020603050405020304" pitchFamily="18" charset="0"/>
                <a:cs typeface="Times New Roman" panose="02020603050405020304" pitchFamily="18" charset="0"/>
              </a:rPr>
              <a:t>= </a:t>
            </a:r>
            <a:r>
              <a:rPr lang="en-AU" kern="0" dirty="0">
                <a:latin typeface="Calibri "/>
                <a:ea typeface="Times New Roman" panose="02020603050405020304" pitchFamily="18" charset="0"/>
                <a:cs typeface="Times New Roman" panose="02020603050405020304" pitchFamily="18" charset="0"/>
              </a:rPr>
              <a:t>-</a:t>
            </a:r>
            <a:r>
              <a:rPr lang="pl-PL" dirty="0"/>
              <a:t>10.1505 </a:t>
            </a:r>
            <a:endParaRPr lang="en-US" dirty="0"/>
          </a:p>
          <a:p>
            <a:pPr>
              <a:buSzPts val="1000"/>
              <a:tabLst>
                <a:tab pos="914400" algn="l"/>
              </a:tabLst>
            </a:pPr>
            <a:r>
              <a:rPr lang="en-AU" b="1" kern="0" dirty="0">
                <a:effectLst/>
                <a:latin typeface="Calibri "/>
                <a:ea typeface="Times New Roman" panose="02020603050405020304" pitchFamily="18" charset="0"/>
                <a:cs typeface="Arial" panose="020B0604020202020204" pitchFamily="34" charset="0"/>
              </a:rPr>
              <a:t>Scale factor (unitless):</a:t>
            </a:r>
            <a:endParaRPr lang="en-DE" kern="100" dirty="0">
              <a:effectLst/>
              <a:latin typeface="Calibri "/>
              <a:ea typeface="Calibri" panose="020F0502020204030204" pitchFamily="34" charset="0"/>
              <a:cs typeface="Arial" panose="020B0604020202020204" pitchFamily="34" charset="0"/>
            </a:endParaRPr>
          </a:p>
          <a:p>
            <a:pPr lvl="1">
              <a:buSzPts val="1000"/>
              <a:tabLst>
                <a:tab pos="914400" algn="l"/>
              </a:tabLst>
            </a:pPr>
            <a:r>
              <a:rPr lang="en-AU" kern="0" dirty="0">
                <a:effectLst/>
                <a:latin typeface="Calibri "/>
                <a:ea typeface="Times New Roman" panose="02020603050405020304" pitchFamily="18" charset="0"/>
                <a:cs typeface="Times New Roman" panose="02020603050405020304" pitchFamily="18" charset="0"/>
              </a:rPr>
              <a:t>s= -1.4227 ppm</a:t>
            </a:r>
            <a:endParaRPr lang="en-DE" kern="100" dirty="0">
              <a:effectLst/>
              <a:latin typeface="Calibri "/>
              <a:ea typeface="Calibri" panose="020F0502020204030204" pitchFamily="34" charset="0"/>
              <a:cs typeface="Times New Roman" panose="02020603050405020304" pitchFamily="18" charset="0"/>
            </a:endParaRPr>
          </a:p>
          <a:p>
            <a:pPr lvl="0">
              <a:tabLst>
                <a:tab pos="457200" algn="l"/>
              </a:tabLst>
            </a:pPr>
            <a:r>
              <a:rPr lang="en-AU" b="1" kern="0" dirty="0">
                <a:effectLst/>
                <a:latin typeface="Calibri "/>
                <a:ea typeface="Times New Roman" panose="02020603050405020304" pitchFamily="18" charset="0"/>
                <a:cs typeface="Arial" panose="020B0604020202020204" pitchFamily="34" charset="0"/>
              </a:rPr>
              <a:t>Rotations (</a:t>
            </a:r>
            <a:r>
              <a:rPr lang="en-AU" b="1" kern="100" dirty="0">
                <a:effectLst/>
                <a:latin typeface="Calibri "/>
                <a:ea typeface="Calibri" panose="020F0502020204030204" pitchFamily="34" charset="0"/>
                <a:cs typeface="Times New Roman" panose="02020603050405020304" pitchFamily="18" charset="0"/>
              </a:rPr>
              <a:t>arcseconds</a:t>
            </a:r>
            <a:r>
              <a:rPr lang="en-AU" b="1" kern="0" dirty="0">
                <a:effectLst/>
                <a:latin typeface="Calibri "/>
                <a:ea typeface="Times New Roman" panose="02020603050405020304" pitchFamily="18" charset="0"/>
                <a:cs typeface="Arial" panose="020B0604020202020204" pitchFamily="34" charset="0"/>
              </a:rPr>
              <a:t>):</a:t>
            </a:r>
            <a:endParaRPr lang="en-DE" kern="100" dirty="0">
              <a:effectLst/>
              <a:latin typeface="Calibri "/>
              <a:ea typeface="Calibri" panose="020F0502020204030204" pitchFamily="34" charset="0"/>
              <a:cs typeface="Arial" panose="020B0604020202020204" pitchFamily="34" charset="0"/>
            </a:endParaRPr>
          </a:p>
          <a:p>
            <a:pPr lvl="1">
              <a:buSzPts val="1000"/>
              <a:tabLst>
                <a:tab pos="914400" algn="l"/>
              </a:tabLst>
            </a:pPr>
            <a:r>
              <a:rPr lang="en-AU" kern="0" dirty="0">
                <a:effectLst/>
                <a:latin typeface="Calibri "/>
                <a:ea typeface="Times New Roman" panose="02020603050405020304" pitchFamily="18" charset="0"/>
                <a:cs typeface="Times New Roman" panose="02020603050405020304" pitchFamily="18" charset="0"/>
              </a:rPr>
              <a:t>Rx= </a:t>
            </a:r>
            <a:r>
              <a:rPr lang="en-US" kern="0" dirty="0">
                <a:effectLst/>
                <a:latin typeface="Calibri "/>
                <a:ea typeface="Times New Roman" panose="02020603050405020304" pitchFamily="18" charset="0"/>
                <a:cs typeface="Times New Roman" panose="02020603050405020304" pitchFamily="18" charset="0"/>
              </a:rPr>
              <a:t>-</a:t>
            </a:r>
            <a:r>
              <a:rPr lang="en-DE" dirty="0"/>
              <a:t>0.1139</a:t>
            </a:r>
            <a:endParaRPr lang="en-DE" kern="100" dirty="0">
              <a:effectLst/>
              <a:latin typeface="Calibri "/>
              <a:ea typeface="Calibri" panose="020F0502020204030204" pitchFamily="34" charset="0"/>
              <a:cs typeface="Times New Roman" panose="02020603050405020304" pitchFamily="18" charset="0"/>
            </a:endParaRPr>
          </a:p>
          <a:p>
            <a:pPr lvl="1">
              <a:buSzPts val="1000"/>
              <a:tabLst>
                <a:tab pos="914400" algn="l"/>
              </a:tabLst>
            </a:pPr>
            <a:r>
              <a:rPr lang="en-AU" kern="0" dirty="0">
                <a:effectLst/>
                <a:latin typeface="Calibri "/>
                <a:ea typeface="Times New Roman" panose="02020603050405020304" pitchFamily="18" charset="0"/>
                <a:cs typeface="Times New Roman" panose="02020603050405020304" pitchFamily="18" charset="0"/>
              </a:rPr>
              <a:t>Ry=</a:t>
            </a:r>
            <a:r>
              <a:rPr lang="en-AU" kern="0" dirty="0">
                <a:latin typeface="Calibri "/>
                <a:ea typeface="Times New Roman" panose="02020603050405020304" pitchFamily="18" charset="0"/>
                <a:cs typeface="Times New Roman" panose="02020603050405020304" pitchFamily="18" charset="0"/>
              </a:rPr>
              <a:t> </a:t>
            </a:r>
            <a:r>
              <a:rPr lang="en-US" kern="0" dirty="0">
                <a:latin typeface="Calibri "/>
                <a:ea typeface="Times New Roman" panose="02020603050405020304" pitchFamily="18" charset="0"/>
                <a:cs typeface="Times New Roman" panose="02020603050405020304" pitchFamily="18" charset="0"/>
              </a:rPr>
              <a:t>+</a:t>
            </a:r>
            <a:r>
              <a:rPr lang="en-DE" dirty="0"/>
              <a:t>0.3325</a:t>
            </a:r>
            <a:endParaRPr lang="en-DE" kern="100" dirty="0">
              <a:effectLst/>
              <a:latin typeface="Calibri "/>
              <a:ea typeface="Calibri" panose="020F0502020204030204" pitchFamily="34" charset="0"/>
              <a:cs typeface="Times New Roman" panose="02020603050405020304" pitchFamily="18" charset="0"/>
            </a:endParaRPr>
          </a:p>
          <a:p>
            <a:pPr lvl="1">
              <a:buSzPts val="1000"/>
              <a:tabLst>
                <a:tab pos="914400" algn="l"/>
              </a:tabLst>
            </a:pPr>
            <a:r>
              <a:rPr lang="en-AU" kern="0" dirty="0">
                <a:effectLst/>
                <a:latin typeface="Calibri "/>
                <a:ea typeface="Times New Roman" panose="02020603050405020304" pitchFamily="18" charset="0"/>
                <a:cs typeface="Times New Roman" panose="02020603050405020304" pitchFamily="18" charset="0"/>
              </a:rPr>
              <a:t>Rz=</a:t>
            </a:r>
            <a:r>
              <a:rPr lang="en-DE" dirty="0"/>
              <a:t> </a:t>
            </a:r>
            <a:r>
              <a:rPr lang="en-US" dirty="0"/>
              <a:t>-</a:t>
            </a:r>
            <a:r>
              <a:rPr lang="en-DE" dirty="0"/>
              <a:t>0.2573</a:t>
            </a:r>
            <a:endParaRPr lang="en-DE" kern="100" dirty="0">
              <a:effectLst/>
              <a:latin typeface="Calibri "/>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AA77B654-1F69-6542-3C6B-4B5462AAEBD5}"/>
              </a:ext>
            </a:extLst>
          </p:cNvPr>
          <p:cNvSpPr txBox="1"/>
          <p:nvPr/>
        </p:nvSpPr>
        <p:spPr>
          <a:xfrm>
            <a:off x="7518288" y="1045503"/>
            <a:ext cx="2478403" cy="369332"/>
          </a:xfrm>
          <a:prstGeom prst="rect">
            <a:avLst/>
          </a:prstGeom>
          <a:noFill/>
        </p:spPr>
        <p:txBody>
          <a:bodyPr wrap="square">
            <a:spAutoFit/>
          </a:bodyPr>
          <a:lstStyle/>
          <a:p>
            <a:r>
              <a:rPr lang="en-GB" b="1" u="sng" dirty="0"/>
              <a:t>Dawson and Hu results</a:t>
            </a:r>
            <a:endParaRPr lang="en-DE" b="1" u="sng" dirty="0"/>
          </a:p>
        </p:txBody>
      </p:sp>
      <p:sp>
        <p:nvSpPr>
          <p:cNvPr id="20" name="TextBox 19">
            <a:extLst>
              <a:ext uri="{FF2B5EF4-FFF2-40B4-BE49-F238E27FC236}">
                <a16:creationId xmlns:a16="http://schemas.microsoft.com/office/drawing/2014/main" id="{2957EE6F-584E-1446-066B-C22385186A5C}"/>
              </a:ext>
            </a:extLst>
          </p:cNvPr>
          <p:cNvSpPr txBox="1"/>
          <p:nvPr/>
        </p:nvSpPr>
        <p:spPr>
          <a:xfrm>
            <a:off x="1721890" y="4634031"/>
            <a:ext cx="3238922" cy="369332"/>
          </a:xfrm>
          <a:prstGeom prst="rect">
            <a:avLst/>
          </a:prstGeom>
          <a:noFill/>
        </p:spPr>
        <p:txBody>
          <a:bodyPr wrap="square">
            <a:spAutoFit/>
          </a:bodyPr>
          <a:lstStyle/>
          <a:p>
            <a:r>
              <a:rPr lang="en-GB" b="1" u="sng" dirty="0"/>
              <a:t>ChatGPT RMSE residuals</a:t>
            </a:r>
            <a:endParaRPr lang="en-DE" b="1" u="sng" dirty="0"/>
          </a:p>
        </p:txBody>
      </p:sp>
      <p:sp>
        <p:nvSpPr>
          <p:cNvPr id="21" name="TextBox 20">
            <a:extLst>
              <a:ext uri="{FF2B5EF4-FFF2-40B4-BE49-F238E27FC236}">
                <a16:creationId xmlns:a16="http://schemas.microsoft.com/office/drawing/2014/main" id="{400CA961-6292-3249-07BB-58CFBB10083D}"/>
              </a:ext>
            </a:extLst>
          </p:cNvPr>
          <p:cNvSpPr txBox="1"/>
          <p:nvPr/>
        </p:nvSpPr>
        <p:spPr>
          <a:xfrm>
            <a:off x="7518288" y="4634031"/>
            <a:ext cx="3238922" cy="369332"/>
          </a:xfrm>
          <a:prstGeom prst="rect">
            <a:avLst/>
          </a:prstGeom>
          <a:noFill/>
        </p:spPr>
        <p:txBody>
          <a:bodyPr wrap="square">
            <a:spAutoFit/>
          </a:bodyPr>
          <a:lstStyle/>
          <a:p>
            <a:r>
              <a:rPr lang="en-GB" b="1" u="sng" dirty="0"/>
              <a:t>Dawson and Hu RMSE residuals</a:t>
            </a:r>
            <a:endParaRPr lang="en-DE" b="1" u="sng" dirty="0"/>
          </a:p>
        </p:txBody>
      </p:sp>
      <p:sp>
        <p:nvSpPr>
          <p:cNvPr id="22" name="TextBox 21">
            <a:extLst>
              <a:ext uri="{FF2B5EF4-FFF2-40B4-BE49-F238E27FC236}">
                <a16:creationId xmlns:a16="http://schemas.microsoft.com/office/drawing/2014/main" id="{1CF884CE-2C5C-1C13-886D-FEA70371346D}"/>
              </a:ext>
            </a:extLst>
          </p:cNvPr>
          <p:cNvSpPr txBox="1"/>
          <p:nvPr/>
        </p:nvSpPr>
        <p:spPr>
          <a:xfrm>
            <a:off x="1847016" y="5081694"/>
            <a:ext cx="2739547" cy="923330"/>
          </a:xfrm>
          <a:prstGeom prst="rect">
            <a:avLst/>
          </a:prstGeom>
          <a:noFill/>
        </p:spPr>
        <p:txBody>
          <a:bodyPr wrap="square">
            <a:spAutoFit/>
          </a:bodyPr>
          <a:lstStyle/>
          <a:p>
            <a:r>
              <a:rPr lang="en-AU" sz="1800" kern="0" dirty="0">
                <a:effectLst/>
                <a:ea typeface="Times New Roman" panose="02020603050405020304" pitchFamily="18" charset="0"/>
                <a:cs typeface="Arial" panose="020B0604020202020204" pitchFamily="34" charset="0"/>
              </a:rPr>
              <a:t>X: 0.887 m</a:t>
            </a:r>
            <a:endParaRPr lang="en-DE" sz="1800" kern="100" dirty="0">
              <a:effectLst/>
              <a:ea typeface="Calibri" panose="020F0502020204030204" pitchFamily="34" charset="0"/>
              <a:cs typeface="Arial" panose="020B0604020202020204" pitchFamily="34" charset="0"/>
            </a:endParaRPr>
          </a:p>
          <a:p>
            <a:r>
              <a:rPr lang="en-AU" sz="1800" kern="0" dirty="0">
                <a:effectLst/>
                <a:ea typeface="Times New Roman" panose="02020603050405020304" pitchFamily="18" charset="0"/>
                <a:cs typeface="Arial" panose="020B0604020202020204" pitchFamily="34" charset="0"/>
              </a:rPr>
              <a:t>Y: 1.038 m</a:t>
            </a:r>
            <a:endParaRPr lang="en-DE" sz="1800" kern="100" dirty="0">
              <a:effectLst/>
              <a:ea typeface="Calibri" panose="020F0502020204030204" pitchFamily="34" charset="0"/>
              <a:cs typeface="Arial" panose="020B0604020202020204" pitchFamily="34" charset="0"/>
            </a:endParaRPr>
          </a:p>
          <a:p>
            <a:r>
              <a:rPr lang="en-AU" sz="1800" kern="0" dirty="0">
                <a:effectLst/>
                <a:ea typeface="Times New Roman" panose="02020603050405020304" pitchFamily="18" charset="0"/>
                <a:cs typeface="Arial" panose="020B0604020202020204" pitchFamily="34" charset="0"/>
              </a:rPr>
              <a:t>Z: 0.745 m</a:t>
            </a:r>
          </a:p>
        </p:txBody>
      </p:sp>
      <p:sp>
        <p:nvSpPr>
          <p:cNvPr id="23" name="TextBox 22">
            <a:extLst>
              <a:ext uri="{FF2B5EF4-FFF2-40B4-BE49-F238E27FC236}">
                <a16:creationId xmlns:a16="http://schemas.microsoft.com/office/drawing/2014/main" id="{D4B2EC17-715D-3563-48FC-BE6755257CCB}"/>
              </a:ext>
            </a:extLst>
          </p:cNvPr>
          <p:cNvSpPr txBox="1"/>
          <p:nvPr/>
        </p:nvSpPr>
        <p:spPr>
          <a:xfrm>
            <a:off x="7752633" y="5070979"/>
            <a:ext cx="2739547" cy="1200329"/>
          </a:xfrm>
          <a:prstGeom prst="rect">
            <a:avLst/>
          </a:prstGeom>
          <a:noFill/>
        </p:spPr>
        <p:txBody>
          <a:bodyPr wrap="square">
            <a:spAutoFit/>
          </a:bodyPr>
          <a:lstStyle/>
          <a:p>
            <a:r>
              <a:rPr lang="en-AU" sz="1800" kern="0" dirty="0">
                <a:effectLst/>
                <a:ea typeface="Times New Roman" panose="02020603050405020304" pitchFamily="18" charset="0"/>
                <a:cs typeface="Arial" panose="020B0604020202020204" pitchFamily="34" charset="0"/>
              </a:rPr>
              <a:t>X: 0.983 m</a:t>
            </a:r>
            <a:endParaRPr lang="en-DE" sz="1800" kern="100" dirty="0">
              <a:effectLst/>
              <a:ea typeface="Calibri" panose="020F0502020204030204" pitchFamily="34" charset="0"/>
              <a:cs typeface="Arial" panose="020B0604020202020204" pitchFamily="34" charset="0"/>
            </a:endParaRPr>
          </a:p>
          <a:p>
            <a:r>
              <a:rPr lang="en-AU" sz="1800" kern="0" dirty="0">
                <a:effectLst/>
                <a:ea typeface="Times New Roman" panose="02020603050405020304" pitchFamily="18" charset="0"/>
                <a:cs typeface="Arial" panose="020B0604020202020204" pitchFamily="34" charset="0"/>
              </a:rPr>
              <a:t>Y: 0.863 m</a:t>
            </a:r>
            <a:endParaRPr lang="en-DE" sz="1800" kern="100" dirty="0">
              <a:effectLst/>
              <a:ea typeface="Calibri" panose="020F0502020204030204" pitchFamily="34" charset="0"/>
              <a:cs typeface="Arial" panose="020B0604020202020204" pitchFamily="34" charset="0"/>
            </a:endParaRPr>
          </a:p>
          <a:p>
            <a:r>
              <a:rPr lang="en-AU" sz="1800" kern="0" dirty="0">
                <a:effectLst/>
                <a:ea typeface="Times New Roman" panose="02020603050405020304" pitchFamily="18" charset="0"/>
                <a:cs typeface="Arial" panose="020B0604020202020204" pitchFamily="34" charset="0"/>
              </a:rPr>
              <a:t>Z: 0.808 m</a:t>
            </a:r>
          </a:p>
          <a:p>
            <a:endParaRPr lang="en-DE" sz="1800" kern="1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5596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24EE1-1226-3511-FFE6-1E73F7D1B135}"/>
            </a:ext>
          </a:extLst>
        </p:cNvPr>
        <p:cNvGrpSpPr/>
        <p:nvPr/>
      </p:nvGrpSpPr>
      <p:grpSpPr>
        <a:xfrm>
          <a:off x="0" y="0"/>
          <a:ext cx="0" cy="0"/>
          <a:chOff x="0" y="0"/>
          <a:chExt cx="0" cy="0"/>
        </a:xfrm>
      </p:grpSpPr>
      <p:sp>
        <p:nvSpPr>
          <p:cNvPr id="9" name="Title 2">
            <a:extLst>
              <a:ext uri="{FF2B5EF4-FFF2-40B4-BE49-F238E27FC236}">
                <a16:creationId xmlns:a16="http://schemas.microsoft.com/office/drawing/2014/main" id="{F2EDE7D4-AC49-7B11-74EE-F6F9550E837E}"/>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Python code</a:t>
            </a:r>
            <a:endParaRPr kumimoji="0" lang="en-GB"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pic>
        <p:nvPicPr>
          <p:cNvPr id="2" name="Picture 1" descr="A logo with a circular design&#10;&#10;Description automatically generated with medium confidence">
            <a:extLst>
              <a:ext uri="{FF2B5EF4-FFF2-40B4-BE49-F238E27FC236}">
                <a16:creationId xmlns:a16="http://schemas.microsoft.com/office/drawing/2014/main" id="{77E91CC8-3335-6DC7-339B-6BFE9BE0C2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Rectangle 2">
            <a:extLst>
              <a:ext uri="{FF2B5EF4-FFF2-40B4-BE49-F238E27FC236}">
                <a16:creationId xmlns:a16="http://schemas.microsoft.com/office/drawing/2014/main" id="{D69FFE00-7B6A-1D80-2AAD-B2A2279FDC47}"/>
              </a:ext>
            </a:extLst>
          </p:cNvPr>
          <p:cNvSpPr/>
          <p:nvPr/>
        </p:nvSpPr>
        <p:spPr>
          <a:xfrm>
            <a:off x="10070436" y="5671144"/>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Box 2">
            <a:extLst>
              <a:ext uri="{FF2B5EF4-FFF2-40B4-BE49-F238E27FC236}">
                <a16:creationId xmlns:a16="http://schemas.microsoft.com/office/drawing/2014/main" id="{33BE7279-FBC9-6E57-C3EC-64B15B23D3B4}"/>
              </a:ext>
            </a:extLst>
          </p:cNvPr>
          <p:cNvSpPr txBox="1">
            <a:spLocks noChangeArrowheads="1"/>
          </p:cNvSpPr>
          <p:nvPr/>
        </p:nvSpPr>
        <p:spPr bwMode="auto">
          <a:xfrm>
            <a:off x="10388040" y="5888042"/>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792B8"/>
                </a:solidFill>
                <a:effectLst/>
                <a:uLnTx/>
                <a:uFillTx/>
                <a:latin typeface="Roboto Condensed" panose="02000000000000000000" pitchFamily="2" charset="0"/>
                <a:ea typeface="Georgia" panose="02040502050405020303" pitchFamily="18" charset="0"/>
                <a:cs typeface="Open Sans Extrabold" panose="020B0606030504020204" pitchFamily="34" charset="0"/>
              </a:rPr>
              <a:t>STRONGER.</a:t>
            </a:r>
            <a:endParaRPr kumimoji="0" lang="en-DE" sz="1100" b="0" i="0" u="none" strike="noStrike" kern="1200" cap="none" spc="0" normalizeH="0" baseline="0" noProof="0" dirty="0">
              <a:ln>
                <a:noFill/>
              </a:ln>
              <a:solidFill>
                <a:srgbClr val="2792B8"/>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792B8"/>
                </a:solidFill>
                <a:effectLst/>
                <a:uLnTx/>
                <a:uFillTx/>
                <a:latin typeface="Roboto Condensed" panose="02000000000000000000" pitchFamily="2" charset="0"/>
                <a:ea typeface="Georgia" panose="02040502050405020303" pitchFamily="18" charset="0"/>
                <a:cs typeface="Open Sans Extrabold" panose="020B0606030504020204" pitchFamily="34" charset="0"/>
              </a:rPr>
              <a:t>TOGETHER.</a:t>
            </a:r>
            <a:endParaRPr kumimoji="0" lang="en-DE" sz="1100" b="0" i="0" u="none" strike="noStrike" kern="1200" cap="none" spc="0" normalizeH="0" baseline="0" noProof="0" dirty="0">
              <a:ln>
                <a:noFill/>
              </a:ln>
              <a:solidFill>
                <a:srgbClr val="2792B8"/>
              </a:solidFill>
              <a:effectLst/>
              <a:uLnTx/>
              <a:uFillTx/>
              <a:latin typeface="Georgia" panose="02040502050405020303" pitchFamily="18" charset="0"/>
              <a:ea typeface="Georgia" panose="02040502050405020303" pitchFamily="18" charset="0"/>
              <a:cs typeface="Georgia" panose="02040502050405020303" pitchFamily="18" charset="0"/>
            </a:endParaRPr>
          </a:p>
        </p:txBody>
      </p:sp>
      <p:sp>
        <p:nvSpPr>
          <p:cNvPr id="6" name="Rectangle 5">
            <a:extLst>
              <a:ext uri="{FF2B5EF4-FFF2-40B4-BE49-F238E27FC236}">
                <a16:creationId xmlns:a16="http://schemas.microsoft.com/office/drawing/2014/main" id="{FB67F73A-48F1-A266-07F3-3765FD4A13FB}"/>
              </a:ext>
            </a:extLst>
          </p:cNvPr>
          <p:cNvSpPr/>
          <p:nvPr/>
        </p:nvSpPr>
        <p:spPr>
          <a:xfrm>
            <a:off x="10492180" y="6652582"/>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E13A0F4-C694-7E7D-7E5A-BF6B897E302A}"/>
              </a:ext>
            </a:extLst>
          </p:cNvPr>
          <p:cNvSpPr txBox="1"/>
          <p:nvPr/>
        </p:nvSpPr>
        <p:spPr>
          <a:xfrm>
            <a:off x="1897190" y="956947"/>
            <a:ext cx="6300438" cy="5509200"/>
          </a:xfrm>
          <a:prstGeom prst="rect">
            <a:avLst/>
          </a:prstGeom>
          <a:noFill/>
        </p:spPr>
        <p:txBody>
          <a:bodyPr wrap="square">
            <a:spAutoFit/>
          </a:bodyPr>
          <a:lstStyle/>
          <a:p>
            <a:r>
              <a:rPr lang="en-DE" sz="800" dirty="0"/>
              <a:t>import </a:t>
            </a:r>
            <a:r>
              <a:rPr lang="en-DE" sz="800" dirty="0" err="1"/>
              <a:t>numpy</a:t>
            </a:r>
            <a:r>
              <a:rPr lang="en-DE" sz="800" dirty="0"/>
              <a:t> as np</a:t>
            </a:r>
          </a:p>
          <a:p>
            <a:endParaRPr lang="en-DE" sz="800" dirty="0"/>
          </a:p>
          <a:p>
            <a:r>
              <a:rPr lang="en-DE" sz="800" dirty="0"/>
              <a:t>def </a:t>
            </a:r>
            <a:r>
              <a:rPr lang="en-DE" sz="800" dirty="0" err="1"/>
              <a:t>compute_transformation_params</a:t>
            </a:r>
            <a:r>
              <a:rPr lang="en-DE" sz="800" dirty="0"/>
              <a:t>(datum1, datum2):</a:t>
            </a:r>
          </a:p>
          <a:p>
            <a:r>
              <a:rPr lang="en-DE" sz="800" dirty="0"/>
              <a:t>    </a:t>
            </a:r>
            <a:r>
              <a:rPr lang="en-DE" sz="800" dirty="0">
                <a:solidFill>
                  <a:srgbClr val="00B050"/>
                </a:solidFill>
              </a:rPr>
              <a:t>"""</a:t>
            </a:r>
          </a:p>
          <a:p>
            <a:r>
              <a:rPr lang="en-DE" sz="800" dirty="0">
                <a:solidFill>
                  <a:srgbClr val="00B050"/>
                </a:solidFill>
              </a:rPr>
              <a:t>    Compute the 7-parameter transformation parameters using least squares.</a:t>
            </a:r>
          </a:p>
          <a:p>
            <a:r>
              <a:rPr lang="en-DE" sz="800" dirty="0">
                <a:solidFill>
                  <a:srgbClr val="00B050"/>
                </a:solidFill>
              </a:rPr>
              <a:t>    </a:t>
            </a:r>
          </a:p>
          <a:p>
            <a:r>
              <a:rPr lang="en-DE" sz="800" dirty="0">
                <a:solidFill>
                  <a:srgbClr val="00B050"/>
                </a:solidFill>
              </a:rPr>
              <a:t>    Parameters:</a:t>
            </a:r>
          </a:p>
          <a:p>
            <a:r>
              <a:rPr lang="en-DE" sz="800" dirty="0">
                <a:solidFill>
                  <a:srgbClr val="00B050"/>
                </a:solidFill>
              </a:rPr>
              <a:t>    - datum1: </a:t>
            </a:r>
            <a:r>
              <a:rPr lang="en-DE" sz="800" dirty="0" err="1">
                <a:solidFill>
                  <a:srgbClr val="00B050"/>
                </a:solidFill>
              </a:rPr>
              <a:t>numpy</a:t>
            </a:r>
            <a:r>
              <a:rPr lang="en-DE" sz="800" dirty="0">
                <a:solidFill>
                  <a:srgbClr val="00B050"/>
                </a:solidFill>
              </a:rPr>
              <a:t> array of shape (n, 3), coordinates in the first datum</a:t>
            </a:r>
          </a:p>
          <a:p>
            <a:r>
              <a:rPr lang="en-DE" sz="800" dirty="0">
                <a:solidFill>
                  <a:srgbClr val="00B050"/>
                </a:solidFill>
              </a:rPr>
              <a:t>    - datum2: </a:t>
            </a:r>
            <a:r>
              <a:rPr lang="en-DE" sz="800" dirty="0" err="1">
                <a:solidFill>
                  <a:srgbClr val="00B050"/>
                </a:solidFill>
              </a:rPr>
              <a:t>numpy</a:t>
            </a:r>
            <a:r>
              <a:rPr lang="en-DE" sz="800" dirty="0">
                <a:solidFill>
                  <a:srgbClr val="00B050"/>
                </a:solidFill>
              </a:rPr>
              <a:t> array of shape (n, 3), coordinates in the second datum</a:t>
            </a:r>
          </a:p>
          <a:p>
            <a:r>
              <a:rPr lang="en-DE" sz="800" dirty="0">
                <a:solidFill>
                  <a:srgbClr val="00B050"/>
                </a:solidFill>
              </a:rPr>
              <a:t>    </a:t>
            </a:r>
          </a:p>
          <a:p>
            <a:r>
              <a:rPr lang="en-DE" sz="800" dirty="0">
                <a:solidFill>
                  <a:srgbClr val="00B050"/>
                </a:solidFill>
              </a:rPr>
              <a:t>    Returns:</a:t>
            </a:r>
          </a:p>
          <a:p>
            <a:r>
              <a:rPr lang="en-DE" sz="800" dirty="0">
                <a:solidFill>
                  <a:srgbClr val="00B050"/>
                </a:solidFill>
              </a:rPr>
              <a:t>    - parameters: </a:t>
            </a:r>
            <a:r>
              <a:rPr lang="en-DE" sz="800" dirty="0" err="1">
                <a:solidFill>
                  <a:srgbClr val="00B050"/>
                </a:solidFill>
              </a:rPr>
              <a:t>dict</a:t>
            </a:r>
            <a:r>
              <a:rPr lang="en-DE" sz="800" dirty="0">
                <a:solidFill>
                  <a:srgbClr val="00B050"/>
                </a:solidFill>
              </a:rPr>
              <a:t> containing translation, rotation, and scale factor</a:t>
            </a:r>
          </a:p>
          <a:p>
            <a:r>
              <a:rPr lang="en-DE" sz="800" dirty="0">
                <a:solidFill>
                  <a:srgbClr val="00B050"/>
                </a:solidFill>
              </a:rPr>
              <a:t>    """</a:t>
            </a:r>
          </a:p>
          <a:p>
            <a:r>
              <a:rPr lang="en-DE" sz="800" dirty="0"/>
              <a:t>    # Ensure data is in </a:t>
            </a:r>
            <a:r>
              <a:rPr lang="en-DE" sz="800" dirty="0" err="1"/>
              <a:t>numpy</a:t>
            </a:r>
            <a:r>
              <a:rPr lang="en-DE" sz="800" dirty="0"/>
              <a:t> array format</a:t>
            </a:r>
          </a:p>
          <a:p>
            <a:r>
              <a:rPr lang="en-DE" sz="800" dirty="0"/>
              <a:t>    datum1 = </a:t>
            </a:r>
            <a:r>
              <a:rPr lang="en-DE" sz="800" dirty="0" err="1"/>
              <a:t>np.array</a:t>
            </a:r>
            <a:r>
              <a:rPr lang="en-DE" sz="800" dirty="0"/>
              <a:t>(datum1)</a:t>
            </a:r>
          </a:p>
          <a:p>
            <a:r>
              <a:rPr lang="en-DE" sz="800" dirty="0"/>
              <a:t>    datum2 = </a:t>
            </a:r>
            <a:r>
              <a:rPr lang="en-DE" sz="800" dirty="0" err="1"/>
              <a:t>np.array</a:t>
            </a:r>
            <a:r>
              <a:rPr lang="en-DE" sz="800" dirty="0"/>
              <a:t>(datum2)</a:t>
            </a:r>
          </a:p>
          <a:p>
            <a:endParaRPr lang="en-DE" sz="800" dirty="0"/>
          </a:p>
          <a:p>
            <a:r>
              <a:rPr lang="en-DE" sz="800" dirty="0"/>
              <a:t>    # Compute centroids</a:t>
            </a:r>
          </a:p>
          <a:p>
            <a:r>
              <a:rPr lang="en-DE" sz="800" dirty="0"/>
              <a:t>    centroid1 = </a:t>
            </a:r>
            <a:r>
              <a:rPr lang="en-DE" sz="800" dirty="0" err="1"/>
              <a:t>np.mean</a:t>
            </a:r>
            <a:r>
              <a:rPr lang="en-DE" sz="800" dirty="0"/>
              <a:t>(datum1, axis=0)</a:t>
            </a:r>
          </a:p>
          <a:p>
            <a:r>
              <a:rPr lang="en-DE" sz="800" dirty="0"/>
              <a:t>    centroid2 = </a:t>
            </a:r>
            <a:r>
              <a:rPr lang="en-DE" sz="800" dirty="0" err="1"/>
              <a:t>np.mean</a:t>
            </a:r>
            <a:r>
              <a:rPr lang="en-DE" sz="800" dirty="0"/>
              <a:t>(datum2, axis=0)</a:t>
            </a:r>
          </a:p>
          <a:p>
            <a:endParaRPr lang="en-DE" sz="800" dirty="0"/>
          </a:p>
          <a:p>
            <a:r>
              <a:rPr lang="en-DE" sz="800" dirty="0"/>
              <a:t>    # </a:t>
            </a:r>
            <a:r>
              <a:rPr lang="en-DE" sz="800" dirty="0" err="1"/>
              <a:t>Center</a:t>
            </a:r>
            <a:r>
              <a:rPr lang="en-DE" sz="800" dirty="0"/>
              <a:t> the coordinates</a:t>
            </a:r>
          </a:p>
          <a:p>
            <a:r>
              <a:rPr lang="en-DE" sz="800" dirty="0"/>
              <a:t>    centered1 = datum1 - centroid1</a:t>
            </a:r>
          </a:p>
          <a:p>
            <a:r>
              <a:rPr lang="en-DE" sz="800" dirty="0"/>
              <a:t>    centered2 = datum2 - centroid2</a:t>
            </a:r>
          </a:p>
          <a:p>
            <a:endParaRPr lang="en-DE" sz="800" dirty="0"/>
          </a:p>
          <a:p>
            <a:r>
              <a:rPr lang="en-DE" sz="800" dirty="0"/>
              <a:t>    # Scale factor (s)</a:t>
            </a:r>
          </a:p>
          <a:p>
            <a:r>
              <a:rPr lang="en-DE" sz="800" dirty="0"/>
              <a:t>    scale = </a:t>
            </a:r>
            <a:r>
              <a:rPr lang="en-DE" sz="800" dirty="0" err="1"/>
              <a:t>np.sqrt</a:t>
            </a:r>
            <a:r>
              <a:rPr lang="en-DE" sz="800" dirty="0"/>
              <a:t>(</a:t>
            </a:r>
            <a:r>
              <a:rPr lang="en-DE" sz="800" dirty="0" err="1"/>
              <a:t>np.sum</a:t>
            </a:r>
            <a:r>
              <a:rPr lang="en-DE" sz="800" dirty="0"/>
              <a:t>(centered2**2) / </a:t>
            </a:r>
            <a:r>
              <a:rPr lang="en-DE" sz="800" dirty="0" err="1"/>
              <a:t>np.sum</a:t>
            </a:r>
            <a:r>
              <a:rPr lang="en-DE" sz="800" dirty="0"/>
              <a:t>(centered1**2))</a:t>
            </a:r>
          </a:p>
          <a:p>
            <a:endParaRPr lang="en-DE" sz="800" dirty="0"/>
          </a:p>
          <a:p>
            <a:r>
              <a:rPr lang="en-DE" sz="800" dirty="0"/>
              <a:t>    # Compute the rotation matrix using Singular Value Decomposition (SVD)</a:t>
            </a:r>
          </a:p>
          <a:p>
            <a:r>
              <a:rPr lang="en-DE" sz="800" dirty="0"/>
              <a:t>    H = np.dot(centered2.T, centered1)</a:t>
            </a:r>
          </a:p>
          <a:p>
            <a:r>
              <a:rPr lang="en-DE" sz="800" dirty="0"/>
              <a:t>    U, _, Vt = </a:t>
            </a:r>
            <a:r>
              <a:rPr lang="en-DE" sz="800" dirty="0" err="1"/>
              <a:t>np.linalg.svd</a:t>
            </a:r>
            <a:r>
              <a:rPr lang="en-DE" sz="800" dirty="0"/>
              <a:t>(H)</a:t>
            </a:r>
          </a:p>
          <a:p>
            <a:r>
              <a:rPr lang="en-DE" sz="800" dirty="0"/>
              <a:t>    </a:t>
            </a:r>
            <a:r>
              <a:rPr lang="en-DE" sz="800" dirty="0" err="1"/>
              <a:t>rotation_matrix</a:t>
            </a:r>
            <a:r>
              <a:rPr lang="en-DE" sz="800" dirty="0"/>
              <a:t> = np.dot(U, Vt)</a:t>
            </a:r>
          </a:p>
          <a:p>
            <a:endParaRPr lang="en-DE" sz="800" dirty="0"/>
          </a:p>
          <a:p>
            <a:r>
              <a:rPr lang="en-DE" sz="800" dirty="0"/>
              <a:t>    # Translation vector (Tx, Ty, </a:t>
            </a:r>
            <a:r>
              <a:rPr lang="en-DE" sz="800" dirty="0" err="1"/>
              <a:t>Tz</a:t>
            </a:r>
            <a:r>
              <a:rPr lang="en-DE" sz="800" dirty="0"/>
              <a:t>)</a:t>
            </a:r>
          </a:p>
          <a:p>
            <a:r>
              <a:rPr lang="en-DE" sz="800" dirty="0"/>
              <a:t>    translation = centroid2 - scale * np.dot(</a:t>
            </a:r>
            <a:r>
              <a:rPr lang="en-DE" sz="800" dirty="0" err="1"/>
              <a:t>rotation_matrix</a:t>
            </a:r>
            <a:r>
              <a:rPr lang="en-DE" sz="800" dirty="0"/>
              <a:t>, centroid1)</a:t>
            </a:r>
          </a:p>
          <a:p>
            <a:endParaRPr lang="en-DE" sz="800" dirty="0"/>
          </a:p>
          <a:p>
            <a:r>
              <a:rPr lang="en-DE" sz="800" dirty="0"/>
              <a:t>    # Extract rotation angles (in radians)</a:t>
            </a:r>
          </a:p>
          <a:p>
            <a:r>
              <a:rPr lang="en-DE" sz="800" dirty="0"/>
              <a:t>    </a:t>
            </a:r>
            <a:r>
              <a:rPr lang="en-DE" sz="800" dirty="0" err="1"/>
              <a:t>rotation_angles</a:t>
            </a:r>
            <a:r>
              <a:rPr lang="en-DE" sz="800" dirty="0"/>
              <a:t> = {</a:t>
            </a:r>
          </a:p>
          <a:p>
            <a:r>
              <a:rPr lang="en-DE" sz="800" dirty="0"/>
              <a:t>        'Rx': np.arctan2(</a:t>
            </a:r>
            <a:r>
              <a:rPr lang="en-DE" sz="800" dirty="0" err="1"/>
              <a:t>rotation_matrix</a:t>
            </a:r>
            <a:r>
              <a:rPr lang="en-DE" sz="800" dirty="0"/>
              <a:t>[2, 1], </a:t>
            </a:r>
            <a:r>
              <a:rPr lang="en-DE" sz="800" dirty="0" err="1"/>
              <a:t>rotation_matrix</a:t>
            </a:r>
            <a:r>
              <a:rPr lang="en-DE" sz="800" dirty="0"/>
              <a:t>[2, 2]),</a:t>
            </a:r>
          </a:p>
          <a:p>
            <a:r>
              <a:rPr lang="en-DE" sz="800" dirty="0"/>
              <a:t>        'Ry': np.arctan2(-</a:t>
            </a:r>
            <a:r>
              <a:rPr lang="en-DE" sz="800" dirty="0" err="1"/>
              <a:t>rotation_matrix</a:t>
            </a:r>
            <a:r>
              <a:rPr lang="en-DE" sz="800" dirty="0"/>
              <a:t>[2, 0], </a:t>
            </a:r>
            <a:r>
              <a:rPr lang="en-DE" sz="800" dirty="0" err="1"/>
              <a:t>np.sqrt</a:t>
            </a:r>
            <a:r>
              <a:rPr lang="en-DE" sz="800" dirty="0"/>
              <a:t>(</a:t>
            </a:r>
            <a:r>
              <a:rPr lang="en-DE" sz="800" dirty="0" err="1"/>
              <a:t>rotation_matrix</a:t>
            </a:r>
            <a:r>
              <a:rPr lang="en-DE" sz="800" dirty="0"/>
              <a:t>[2, 1]**2 + </a:t>
            </a:r>
            <a:r>
              <a:rPr lang="en-DE" sz="800" dirty="0" err="1"/>
              <a:t>rotation_matrix</a:t>
            </a:r>
            <a:r>
              <a:rPr lang="en-DE" sz="800" dirty="0"/>
              <a:t>[2, 2]**2)),</a:t>
            </a:r>
          </a:p>
          <a:p>
            <a:r>
              <a:rPr lang="en-DE" sz="800" dirty="0"/>
              <a:t>        'Rz': np.arctan2(</a:t>
            </a:r>
            <a:r>
              <a:rPr lang="en-DE" sz="800" dirty="0" err="1"/>
              <a:t>rotation_matrix</a:t>
            </a:r>
            <a:r>
              <a:rPr lang="en-DE" sz="800" dirty="0"/>
              <a:t>[1, 0], </a:t>
            </a:r>
            <a:r>
              <a:rPr lang="en-DE" sz="800" dirty="0" err="1"/>
              <a:t>rotation_matrix</a:t>
            </a:r>
            <a:r>
              <a:rPr lang="en-DE" sz="800" dirty="0"/>
              <a:t>[0, 0])</a:t>
            </a:r>
          </a:p>
          <a:p>
            <a:r>
              <a:rPr lang="en-DE" sz="800" dirty="0"/>
              <a:t>    }</a:t>
            </a:r>
          </a:p>
          <a:p>
            <a:endParaRPr lang="en-DE" sz="800" dirty="0"/>
          </a:p>
          <a:p>
            <a:r>
              <a:rPr lang="en-DE" sz="800" dirty="0"/>
              <a:t>    </a:t>
            </a:r>
          </a:p>
        </p:txBody>
      </p:sp>
      <p:sp>
        <p:nvSpPr>
          <p:cNvPr id="16" name="TextBox 15">
            <a:extLst>
              <a:ext uri="{FF2B5EF4-FFF2-40B4-BE49-F238E27FC236}">
                <a16:creationId xmlns:a16="http://schemas.microsoft.com/office/drawing/2014/main" id="{42AA1A72-E92B-2CA7-5375-234BDFB8255D}"/>
              </a:ext>
            </a:extLst>
          </p:cNvPr>
          <p:cNvSpPr txBox="1"/>
          <p:nvPr/>
        </p:nvSpPr>
        <p:spPr>
          <a:xfrm>
            <a:off x="7087754" y="1044094"/>
            <a:ext cx="6300438" cy="3539430"/>
          </a:xfrm>
          <a:prstGeom prst="rect">
            <a:avLst/>
          </a:prstGeom>
          <a:noFill/>
        </p:spPr>
        <p:txBody>
          <a:bodyPr wrap="square">
            <a:spAutoFit/>
          </a:bodyPr>
          <a:lstStyle/>
          <a:p>
            <a:r>
              <a:rPr lang="en-DE" sz="800" dirty="0"/>
              <a:t># Return parameters</a:t>
            </a:r>
          </a:p>
          <a:p>
            <a:r>
              <a:rPr lang="en-DE" sz="800" dirty="0"/>
              <a:t>    return {</a:t>
            </a:r>
          </a:p>
          <a:p>
            <a:r>
              <a:rPr lang="en-DE" sz="800" dirty="0"/>
              <a:t>        'Translation': translation,</a:t>
            </a:r>
          </a:p>
          <a:p>
            <a:r>
              <a:rPr lang="en-DE" sz="800" dirty="0"/>
              <a:t>        'Rotation (radians)': </a:t>
            </a:r>
            <a:r>
              <a:rPr lang="en-DE" sz="800" dirty="0" err="1"/>
              <a:t>rotation_angles</a:t>
            </a:r>
            <a:r>
              <a:rPr lang="en-DE" sz="800" dirty="0"/>
              <a:t>,</a:t>
            </a:r>
          </a:p>
          <a:p>
            <a:r>
              <a:rPr lang="en-DE" sz="800" dirty="0"/>
              <a:t>        'Scale Factor': scale</a:t>
            </a:r>
          </a:p>
          <a:p>
            <a:r>
              <a:rPr lang="en-DE" sz="800" dirty="0"/>
              <a:t>    }</a:t>
            </a:r>
          </a:p>
          <a:p>
            <a:endParaRPr lang="en-DE" sz="800" dirty="0"/>
          </a:p>
          <a:p>
            <a:r>
              <a:rPr lang="en-DE" sz="800" dirty="0"/>
              <a:t># Example usage:</a:t>
            </a:r>
          </a:p>
          <a:p>
            <a:r>
              <a:rPr lang="en-DE" sz="800" dirty="0"/>
              <a:t># Replace `datum1_coords` and `datum2_coords` with your actual data</a:t>
            </a:r>
          </a:p>
          <a:p>
            <a:r>
              <a:rPr lang="en-DE" sz="800" dirty="0"/>
              <a:t>datum1_coords = [</a:t>
            </a:r>
          </a:p>
          <a:p>
            <a:r>
              <a:rPr lang="en-DE" sz="800" dirty="0"/>
              <a:t>    [-6090790.884, -128354.367, -1882866.878],</a:t>
            </a:r>
          </a:p>
          <a:p>
            <a:r>
              <a:rPr lang="en-DE" sz="800" dirty="0"/>
              <a:t>    [-6045005.524, 248397.533, -2012568.398],</a:t>
            </a:r>
          </a:p>
          <a:p>
            <a:r>
              <a:rPr lang="en-DE" sz="800" dirty="0"/>
              <a:t>    # Add more points as needed</a:t>
            </a:r>
          </a:p>
          <a:p>
            <a:r>
              <a:rPr lang="en-DE" sz="800" dirty="0"/>
              <a:t>]</a:t>
            </a:r>
          </a:p>
          <a:p>
            <a:endParaRPr lang="en-DE" sz="800" dirty="0"/>
          </a:p>
          <a:p>
            <a:r>
              <a:rPr lang="en-DE" sz="800" dirty="0"/>
              <a:t>datum2_coords = [</a:t>
            </a:r>
          </a:p>
          <a:p>
            <a:r>
              <a:rPr lang="en-DE" sz="800" dirty="0"/>
              <a:t>    [-6090792.0436, -128369.4471, -1882863.3918],</a:t>
            </a:r>
          </a:p>
          <a:p>
            <a:r>
              <a:rPr lang="en-DE" sz="800" dirty="0"/>
              <a:t>    [-6045006.4702, 248381.1969, -2012567.0641],</a:t>
            </a:r>
          </a:p>
          <a:p>
            <a:r>
              <a:rPr lang="en-DE" sz="800" dirty="0"/>
              <a:t>    # Add more points as needed</a:t>
            </a:r>
          </a:p>
          <a:p>
            <a:r>
              <a:rPr lang="en-DE" sz="800" dirty="0"/>
              <a:t>]</a:t>
            </a:r>
          </a:p>
          <a:p>
            <a:endParaRPr lang="en-DE" sz="800" dirty="0"/>
          </a:p>
          <a:p>
            <a:r>
              <a:rPr lang="en-DE" sz="800" dirty="0"/>
              <a:t># Compute transformation parameters</a:t>
            </a:r>
          </a:p>
          <a:p>
            <a:r>
              <a:rPr lang="en-DE" sz="800" dirty="0"/>
              <a:t>params = </a:t>
            </a:r>
            <a:r>
              <a:rPr lang="en-DE" sz="800" dirty="0" err="1"/>
              <a:t>compute_transformation_params</a:t>
            </a:r>
            <a:r>
              <a:rPr lang="en-DE" sz="800" dirty="0"/>
              <a:t>(datum1_coords, datum2_coords)</a:t>
            </a:r>
          </a:p>
          <a:p>
            <a:endParaRPr lang="en-DE" sz="800" dirty="0"/>
          </a:p>
          <a:p>
            <a:r>
              <a:rPr lang="en-DE" sz="800" dirty="0"/>
              <a:t># Display results</a:t>
            </a:r>
          </a:p>
          <a:p>
            <a:r>
              <a:rPr lang="en-DE" sz="800" dirty="0"/>
              <a:t>print("Translation Parameters (Tx, Ty, </a:t>
            </a:r>
            <a:r>
              <a:rPr lang="en-DE" sz="800" dirty="0" err="1"/>
              <a:t>Tz</a:t>
            </a:r>
            <a:r>
              <a:rPr lang="en-DE" sz="800" dirty="0"/>
              <a:t>):", params['Translation'])</a:t>
            </a:r>
          </a:p>
          <a:p>
            <a:r>
              <a:rPr lang="en-DE" sz="800" dirty="0"/>
              <a:t>print("Rotation Angles (Rx, Ry, Rz) in radians:", params['Rotation (radians)'])</a:t>
            </a:r>
          </a:p>
          <a:p>
            <a:r>
              <a:rPr lang="en-DE" sz="800" dirty="0"/>
              <a:t>print("Scale Factor:", params['Scale Factor'])</a:t>
            </a:r>
          </a:p>
        </p:txBody>
      </p:sp>
      <p:sp>
        <p:nvSpPr>
          <p:cNvPr id="25" name="TextBox 24">
            <a:extLst>
              <a:ext uri="{FF2B5EF4-FFF2-40B4-BE49-F238E27FC236}">
                <a16:creationId xmlns:a16="http://schemas.microsoft.com/office/drawing/2014/main" id="{ADB4EEEF-D101-9B5E-E306-AF6FAA5D6608}"/>
              </a:ext>
            </a:extLst>
          </p:cNvPr>
          <p:cNvSpPr txBox="1"/>
          <p:nvPr/>
        </p:nvSpPr>
        <p:spPr>
          <a:xfrm>
            <a:off x="7144956" y="4592037"/>
            <a:ext cx="4147512"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DE" altLang="en-DE" sz="1200" b="0" i="0" u="none" strike="noStrike" cap="none" normalizeH="0" baseline="0" dirty="0">
              <a:ln>
                <a:noFill/>
              </a:ln>
              <a:solidFill>
                <a:schemeClr val="tx1"/>
              </a:solidFill>
              <a:effectLst/>
              <a:highlight>
                <a:srgbClr val="FFFF00"/>
              </a:highligh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DE" altLang="en-DE" sz="1200" b="0" i="0" u="none" strike="noStrike" cap="none" normalizeH="0" baseline="0" dirty="0">
                <a:ln>
                  <a:noFill/>
                </a:ln>
                <a:solidFill>
                  <a:schemeClr val="tx1"/>
                </a:solidFill>
                <a:effectLst/>
                <a:highlight>
                  <a:srgbClr val="FFFF00"/>
                </a:highlight>
              </a:rPr>
              <a:t>Replace the placeholder data (datum1_coords and datum2_coords) with your actual coordinates from the two datums.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DE" altLang="en-DE" sz="1200" b="0" i="0" u="none" strike="noStrike" cap="none" normalizeH="0" baseline="0" dirty="0">
                <a:ln>
                  <a:noFill/>
                </a:ln>
                <a:solidFill>
                  <a:schemeClr val="tx1"/>
                </a:solidFill>
                <a:effectLst/>
                <a:highlight>
                  <a:srgbClr val="FFFF00"/>
                </a:highlight>
              </a:rPr>
              <a:t>The function will compute the translation, rotation (in radians), and scale factor. </a:t>
            </a:r>
          </a:p>
        </p:txBody>
      </p:sp>
    </p:spTree>
    <p:extLst>
      <p:ext uri="{BB962C8B-B14F-4D97-AF65-F5344CB8AC3E}">
        <p14:creationId xmlns:p14="http://schemas.microsoft.com/office/powerpoint/2010/main" val="402594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24EE1-1226-3511-FFE6-1E73F7D1B135}"/>
            </a:ext>
          </a:extLst>
        </p:cNvPr>
        <p:cNvGrpSpPr/>
        <p:nvPr/>
      </p:nvGrpSpPr>
      <p:grpSpPr>
        <a:xfrm>
          <a:off x="0" y="0"/>
          <a:ext cx="0" cy="0"/>
          <a:chOff x="0" y="0"/>
          <a:chExt cx="0" cy="0"/>
        </a:xfrm>
      </p:grpSpPr>
      <p:sp>
        <p:nvSpPr>
          <p:cNvPr id="9" name="Title 2">
            <a:extLst>
              <a:ext uri="{FF2B5EF4-FFF2-40B4-BE49-F238E27FC236}">
                <a16:creationId xmlns:a16="http://schemas.microsoft.com/office/drawing/2014/main" id="{F2EDE7D4-AC49-7B11-74EE-F6F9550E837E}"/>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prstClr val="white"/>
                </a:solidFill>
                <a:latin typeface="Calibri" panose="020F0502020204030204" pitchFamily="34" charset="0"/>
                <a:cs typeface="Calibri" panose="020F0502020204030204" pitchFamily="34" charset="0"/>
              </a:rPr>
              <a:t>Discussion</a:t>
            </a:r>
            <a:endParaRPr kumimoji="0" lang="en-GB"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pic>
        <p:nvPicPr>
          <p:cNvPr id="2" name="Picture 1" descr="A logo with a circular design&#10;&#10;Description automatically generated with medium confidence">
            <a:extLst>
              <a:ext uri="{FF2B5EF4-FFF2-40B4-BE49-F238E27FC236}">
                <a16:creationId xmlns:a16="http://schemas.microsoft.com/office/drawing/2014/main" id="{77E91CC8-3335-6DC7-339B-6BFE9BE0C2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Rectangle 2">
            <a:extLst>
              <a:ext uri="{FF2B5EF4-FFF2-40B4-BE49-F238E27FC236}">
                <a16:creationId xmlns:a16="http://schemas.microsoft.com/office/drawing/2014/main" id="{D69FFE00-7B6A-1D80-2AAD-B2A2279FDC47}"/>
              </a:ext>
            </a:extLst>
          </p:cNvPr>
          <p:cNvSpPr/>
          <p:nvPr/>
        </p:nvSpPr>
        <p:spPr>
          <a:xfrm>
            <a:off x="10070436" y="5671144"/>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Box 2">
            <a:extLst>
              <a:ext uri="{FF2B5EF4-FFF2-40B4-BE49-F238E27FC236}">
                <a16:creationId xmlns:a16="http://schemas.microsoft.com/office/drawing/2014/main" id="{33BE7279-FBC9-6E57-C3EC-64B15B23D3B4}"/>
              </a:ext>
            </a:extLst>
          </p:cNvPr>
          <p:cNvSpPr txBox="1">
            <a:spLocks noChangeArrowheads="1"/>
          </p:cNvSpPr>
          <p:nvPr/>
        </p:nvSpPr>
        <p:spPr bwMode="auto">
          <a:xfrm>
            <a:off x="10388040" y="5888042"/>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792B8"/>
                </a:solidFill>
                <a:effectLst/>
                <a:uLnTx/>
                <a:uFillTx/>
                <a:latin typeface="Roboto Condensed" panose="02000000000000000000" pitchFamily="2" charset="0"/>
                <a:ea typeface="Georgia" panose="02040502050405020303" pitchFamily="18" charset="0"/>
                <a:cs typeface="Open Sans Extrabold" panose="020B0606030504020204" pitchFamily="34" charset="0"/>
              </a:rPr>
              <a:t>STRONGER.</a:t>
            </a:r>
            <a:endParaRPr kumimoji="0" lang="en-DE" sz="1100" b="0" i="0" u="none" strike="noStrike" kern="1200" cap="none" spc="0" normalizeH="0" baseline="0" noProof="0" dirty="0">
              <a:ln>
                <a:noFill/>
              </a:ln>
              <a:solidFill>
                <a:srgbClr val="2792B8"/>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792B8"/>
                </a:solidFill>
                <a:effectLst/>
                <a:uLnTx/>
                <a:uFillTx/>
                <a:latin typeface="Roboto Condensed" panose="02000000000000000000" pitchFamily="2" charset="0"/>
                <a:ea typeface="Georgia" panose="02040502050405020303" pitchFamily="18" charset="0"/>
                <a:cs typeface="Open Sans Extrabold" panose="020B0606030504020204" pitchFamily="34" charset="0"/>
              </a:rPr>
              <a:t>TOGETHER.</a:t>
            </a:r>
            <a:endParaRPr kumimoji="0" lang="en-DE" sz="1100" b="0" i="0" u="none" strike="noStrike" kern="1200" cap="none" spc="0" normalizeH="0" baseline="0" noProof="0" dirty="0">
              <a:ln>
                <a:noFill/>
              </a:ln>
              <a:solidFill>
                <a:srgbClr val="2792B8"/>
              </a:solidFill>
              <a:effectLst/>
              <a:uLnTx/>
              <a:uFillTx/>
              <a:latin typeface="Georgia" panose="02040502050405020303" pitchFamily="18" charset="0"/>
              <a:ea typeface="Georgia" panose="02040502050405020303" pitchFamily="18" charset="0"/>
              <a:cs typeface="Georgia" panose="02040502050405020303" pitchFamily="18" charset="0"/>
            </a:endParaRPr>
          </a:p>
        </p:txBody>
      </p:sp>
      <p:sp>
        <p:nvSpPr>
          <p:cNvPr id="6" name="Rectangle 5">
            <a:extLst>
              <a:ext uri="{FF2B5EF4-FFF2-40B4-BE49-F238E27FC236}">
                <a16:creationId xmlns:a16="http://schemas.microsoft.com/office/drawing/2014/main" id="{FB67F73A-48F1-A266-07F3-3765FD4A13FB}"/>
              </a:ext>
            </a:extLst>
          </p:cNvPr>
          <p:cNvSpPr/>
          <p:nvPr/>
        </p:nvSpPr>
        <p:spPr>
          <a:xfrm>
            <a:off x="10492180" y="6652582"/>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E13A0F4-C694-7E7D-7E5A-BF6B897E302A}"/>
              </a:ext>
            </a:extLst>
          </p:cNvPr>
          <p:cNvSpPr txBox="1"/>
          <p:nvPr/>
        </p:nvSpPr>
        <p:spPr>
          <a:xfrm>
            <a:off x="749496" y="1374391"/>
            <a:ext cx="10223303" cy="1815882"/>
          </a:xfrm>
          <a:prstGeom prst="rect">
            <a:avLst/>
          </a:prstGeom>
          <a:noFill/>
        </p:spPr>
        <p:txBody>
          <a:bodyPr wrap="square">
            <a:spAutoFit/>
          </a:bodyPr>
          <a:lstStyle/>
          <a:p>
            <a:r>
              <a:rPr lang="en-AU" sz="3200" dirty="0"/>
              <a:t>What should you consider before using AI?</a:t>
            </a:r>
          </a:p>
          <a:p>
            <a:r>
              <a:rPr lang="en-AU" sz="3200" dirty="0"/>
              <a:t>How could you validate the method?</a:t>
            </a:r>
          </a:p>
          <a:p>
            <a:r>
              <a:rPr lang="en-AU" sz="3200" dirty="0"/>
              <a:t>Who could you ask for assistance?</a:t>
            </a:r>
          </a:p>
          <a:p>
            <a:endParaRPr lang="en-DE" sz="800" dirty="0"/>
          </a:p>
          <a:p>
            <a:r>
              <a:rPr lang="en-DE" sz="800" dirty="0"/>
              <a:t>    </a:t>
            </a:r>
          </a:p>
        </p:txBody>
      </p:sp>
    </p:spTree>
    <p:extLst>
      <p:ext uri="{BB962C8B-B14F-4D97-AF65-F5344CB8AC3E}">
        <p14:creationId xmlns:p14="http://schemas.microsoft.com/office/powerpoint/2010/main" val="1875495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10969-A6CA-2F47-BFCD-CF20024897D0}"/>
            </a:ext>
          </a:extLst>
        </p:cNvPr>
        <p:cNvGrpSpPr/>
        <p:nvPr/>
      </p:nvGrpSpPr>
      <p:grpSpPr>
        <a:xfrm>
          <a:off x="0" y="0"/>
          <a:ext cx="0" cy="0"/>
          <a:chOff x="0" y="0"/>
          <a:chExt cx="0" cy="0"/>
        </a:xfrm>
      </p:grpSpPr>
      <p:pic>
        <p:nvPicPr>
          <p:cNvPr id="2" name="Picture 1" descr="A logo with a circular design&#10;&#10;Description automatically generated with medium confidence">
            <a:extLst>
              <a:ext uri="{FF2B5EF4-FFF2-40B4-BE49-F238E27FC236}">
                <a16:creationId xmlns:a16="http://schemas.microsoft.com/office/drawing/2014/main" id="{EC4F91A1-7080-048B-81FF-BDC58CF950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grpSp>
        <p:nvGrpSpPr>
          <p:cNvPr id="4" name="Group 3">
            <a:extLst>
              <a:ext uri="{FF2B5EF4-FFF2-40B4-BE49-F238E27FC236}">
                <a16:creationId xmlns:a16="http://schemas.microsoft.com/office/drawing/2014/main" id="{DE660EC3-DE5C-8E13-0120-4BB1EA24FC25}"/>
              </a:ext>
            </a:extLst>
          </p:cNvPr>
          <p:cNvGrpSpPr/>
          <p:nvPr/>
        </p:nvGrpSpPr>
        <p:grpSpPr>
          <a:xfrm>
            <a:off x="10070436" y="5671144"/>
            <a:ext cx="2531327" cy="1220833"/>
            <a:chOff x="0" y="5637167"/>
            <a:chExt cx="2531327" cy="1220833"/>
          </a:xfrm>
        </p:grpSpPr>
        <p:sp>
          <p:nvSpPr>
            <p:cNvPr id="5" name="Rectangle 4">
              <a:extLst>
                <a:ext uri="{FF2B5EF4-FFF2-40B4-BE49-F238E27FC236}">
                  <a16:creationId xmlns:a16="http://schemas.microsoft.com/office/drawing/2014/main" id="{39432685-B7BC-8BE4-0DC0-64B646213D65}"/>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 Box 2">
              <a:extLst>
                <a:ext uri="{FF2B5EF4-FFF2-40B4-BE49-F238E27FC236}">
                  <a16:creationId xmlns:a16="http://schemas.microsoft.com/office/drawing/2014/main" id="{3424A11F-5100-9F27-9C7A-A1C89D06ED42}"/>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792B8"/>
                  </a:solidFill>
                  <a:effectLst/>
                  <a:uLnTx/>
                  <a:uFillTx/>
                  <a:latin typeface="Roboto Condensed" panose="02000000000000000000" pitchFamily="2" charset="0"/>
                  <a:ea typeface="Georgia" panose="02040502050405020303" pitchFamily="18" charset="0"/>
                  <a:cs typeface="Open Sans Extrabold" panose="020B0606030504020204" pitchFamily="34" charset="0"/>
                </a:rPr>
                <a:t>STRONGER.</a:t>
              </a:r>
              <a:endParaRPr kumimoji="0" lang="en-DE" sz="1100" b="0" i="0" u="none" strike="noStrike" kern="1200" cap="none" spc="0" normalizeH="0" baseline="0" noProof="0" dirty="0">
                <a:ln>
                  <a:noFill/>
                </a:ln>
                <a:solidFill>
                  <a:srgbClr val="2792B8"/>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792B8"/>
                  </a:solidFill>
                  <a:effectLst/>
                  <a:uLnTx/>
                  <a:uFillTx/>
                  <a:latin typeface="Roboto Condensed" panose="02000000000000000000" pitchFamily="2" charset="0"/>
                  <a:ea typeface="Georgia" panose="02040502050405020303" pitchFamily="18" charset="0"/>
                  <a:cs typeface="Open Sans Extrabold" panose="020B0606030504020204" pitchFamily="34" charset="0"/>
                </a:rPr>
                <a:t>TOGETHER.</a:t>
              </a:r>
              <a:endParaRPr kumimoji="0" lang="en-DE" sz="1100" b="0" i="0" u="none" strike="noStrike" kern="1200" cap="none" spc="0" normalizeH="0" baseline="0" noProof="0" dirty="0">
                <a:ln>
                  <a:noFill/>
                </a:ln>
                <a:solidFill>
                  <a:srgbClr val="2792B8"/>
                </a:solidFill>
                <a:effectLst/>
                <a:uLnTx/>
                <a:uFillTx/>
                <a:latin typeface="Georgia" panose="02040502050405020303" pitchFamily="18" charset="0"/>
                <a:ea typeface="Georgia" panose="02040502050405020303" pitchFamily="18" charset="0"/>
                <a:cs typeface="Georgia" panose="02040502050405020303" pitchFamily="18" charset="0"/>
              </a:endParaRPr>
            </a:p>
          </p:txBody>
        </p:sp>
        <p:sp>
          <p:nvSpPr>
            <p:cNvPr id="8" name="Rectangle 7">
              <a:extLst>
                <a:ext uri="{FF2B5EF4-FFF2-40B4-BE49-F238E27FC236}">
                  <a16:creationId xmlns:a16="http://schemas.microsoft.com/office/drawing/2014/main" id="{EFC3ECD3-CEFB-1653-C92F-D302388DE95D}"/>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itle 2">
            <a:extLst>
              <a:ext uri="{FF2B5EF4-FFF2-40B4-BE49-F238E27FC236}">
                <a16:creationId xmlns:a16="http://schemas.microsoft.com/office/drawing/2014/main" id="{61947E64-390E-8CB4-1502-29E0B571AE71}"/>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Computing transformation parameters</a:t>
            </a:r>
            <a:endParaRPr kumimoji="0" lang="en-GB"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sp>
        <p:nvSpPr>
          <p:cNvPr id="18" name="TextBox 17">
            <a:extLst>
              <a:ext uri="{FF2B5EF4-FFF2-40B4-BE49-F238E27FC236}">
                <a16:creationId xmlns:a16="http://schemas.microsoft.com/office/drawing/2014/main" id="{445C92DA-AC49-1EE0-DDB7-6DB248950E01}"/>
              </a:ext>
            </a:extLst>
          </p:cNvPr>
          <p:cNvSpPr txBox="1"/>
          <p:nvPr/>
        </p:nvSpPr>
        <p:spPr>
          <a:xfrm>
            <a:off x="674649" y="1039066"/>
            <a:ext cx="10558346" cy="2739211"/>
          </a:xfrm>
          <a:prstGeom prst="rect">
            <a:avLst/>
          </a:prstGeom>
          <a:noFill/>
        </p:spPr>
        <p:txBody>
          <a:bodyPr wrap="square">
            <a:spAutoFit/>
          </a:bodyPr>
          <a:lstStyle/>
          <a:p>
            <a:r>
              <a:rPr lang="en-GB" sz="2800" b="1" dirty="0"/>
              <a:t>Fiji’s datum is WGS72</a:t>
            </a:r>
          </a:p>
          <a:p>
            <a:endParaRPr lang="en-GB" dirty="0"/>
          </a:p>
          <a:p>
            <a:r>
              <a:rPr lang="en-GB" dirty="0"/>
              <a:t>The Pacific Islands Applied Geoscience Commission (SOPAC) requested Geoscience Australia to compute International Terrestrial Reference Frame (ITRF) coordinates for 18 survey sites on islands in the northern Fiji archipelago from continuous geodetic Global Positioning System (GPS) measurements observed from 8th July to 5th August 2008 inclusive. </a:t>
            </a:r>
          </a:p>
          <a:p>
            <a:endParaRPr lang="en-GB" dirty="0"/>
          </a:p>
          <a:p>
            <a:r>
              <a:rPr lang="en-GB" dirty="0"/>
              <a:t>These coordinates provide the coordinate reference frame to be used to define Fiji’s claim to extended continental shelf under the provisions of Article 76 of the United Nations Convention on the Law of the Sea</a:t>
            </a:r>
            <a:endParaRPr lang="en-DE" dirty="0"/>
          </a:p>
        </p:txBody>
      </p:sp>
    </p:spTree>
    <p:extLst>
      <p:ext uri="{BB962C8B-B14F-4D97-AF65-F5344CB8AC3E}">
        <p14:creationId xmlns:p14="http://schemas.microsoft.com/office/powerpoint/2010/main" val="251785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0B731-A256-7086-35DA-CDFE22E90A44}"/>
            </a:ext>
          </a:extLst>
        </p:cNvPr>
        <p:cNvGrpSpPr/>
        <p:nvPr/>
      </p:nvGrpSpPr>
      <p:grpSpPr>
        <a:xfrm>
          <a:off x="0" y="0"/>
          <a:ext cx="0" cy="0"/>
          <a:chOff x="0" y="0"/>
          <a:chExt cx="0" cy="0"/>
        </a:xfrm>
      </p:grpSpPr>
      <p:pic>
        <p:nvPicPr>
          <p:cNvPr id="2" name="Picture 1" descr="A logo with a circular design&#10;&#10;Description automatically generated with medium confidence">
            <a:extLst>
              <a:ext uri="{FF2B5EF4-FFF2-40B4-BE49-F238E27FC236}">
                <a16:creationId xmlns:a16="http://schemas.microsoft.com/office/drawing/2014/main" id="{C2BAD532-53D9-3977-65AD-FD12103E36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grpSp>
        <p:nvGrpSpPr>
          <p:cNvPr id="4" name="Group 3">
            <a:extLst>
              <a:ext uri="{FF2B5EF4-FFF2-40B4-BE49-F238E27FC236}">
                <a16:creationId xmlns:a16="http://schemas.microsoft.com/office/drawing/2014/main" id="{A3169958-19A1-DD28-9DBC-9DF78E303330}"/>
              </a:ext>
            </a:extLst>
          </p:cNvPr>
          <p:cNvGrpSpPr/>
          <p:nvPr/>
        </p:nvGrpSpPr>
        <p:grpSpPr>
          <a:xfrm>
            <a:off x="10070436" y="5671144"/>
            <a:ext cx="2531327" cy="1220833"/>
            <a:chOff x="0" y="5637167"/>
            <a:chExt cx="2531327" cy="1220833"/>
          </a:xfrm>
        </p:grpSpPr>
        <p:sp>
          <p:nvSpPr>
            <p:cNvPr id="5" name="Rectangle 4">
              <a:extLst>
                <a:ext uri="{FF2B5EF4-FFF2-40B4-BE49-F238E27FC236}">
                  <a16:creationId xmlns:a16="http://schemas.microsoft.com/office/drawing/2014/main" id="{751BBD93-55D2-E1B7-F09B-3F937534CA2C}"/>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 Box 2">
              <a:extLst>
                <a:ext uri="{FF2B5EF4-FFF2-40B4-BE49-F238E27FC236}">
                  <a16:creationId xmlns:a16="http://schemas.microsoft.com/office/drawing/2014/main" id="{6E966AEB-C118-C4FF-A4AB-C9C40341E45F}"/>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792B8"/>
                  </a:solidFill>
                  <a:effectLst/>
                  <a:uLnTx/>
                  <a:uFillTx/>
                  <a:latin typeface="Roboto Condensed" panose="02000000000000000000" pitchFamily="2" charset="0"/>
                  <a:ea typeface="Georgia" panose="02040502050405020303" pitchFamily="18" charset="0"/>
                  <a:cs typeface="Open Sans Extrabold" panose="020B0606030504020204" pitchFamily="34" charset="0"/>
                </a:rPr>
                <a:t>STRONGER.</a:t>
              </a:r>
              <a:endParaRPr kumimoji="0" lang="en-DE" sz="1100" b="0" i="0" u="none" strike="noStrike" kern="1200" cap="none" spc="0" normalizeH="0" baseline="0" noProof="0" dirty="0">
                <a:ln>
                  <a:noFill/>
                </a:ln>
                <a:solidFill>
                  <a:srgbClr val="2792B8"/>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792B8"/>
                  </a:solidFill>
                  <a:effectLst/>
                  <a:uLnTx/>
                  <a:uFillTx/>
                  <a:latin typeface="Roboto Condensed" panose="02000000000000000000" pitchFamily="2" charset="0"/>
                  <a:ea typeface="Georgia" panose="02040502050405020303" pitchFamily="18" charset="0"/>
                  <a:cs typeface="Open Sans Extrabold" panose="020B0606030504020204" pitchFamily="34" charset="0"/>
                </a:rPr>
                <a:t>TOGETHER.</a:t>
              </a:r>
              <a:endParaRPr kumimoji="0" lang="en-DE" sz="1100" b="0" i="0" u="none" strike="noStrike" kern="1200" cap="none" spc="0" normalizeH="0" baseline="0" noProof="0" dirty="0">
                <a:ln>
                  <a:noFill/>
                </a:ln>
                <a:solidFill>
                  <a:srgbClr val="2792B8"/>
                </a:solidFill>
                <a:effectLst/>
                <a:uLnTx/>
                <a:uFillTx/>
                <a:latin typeface="Georgia" panose="02040502050405020303" pitchFamily="18" charset="0"/>
                <a:ea typeface="Georgia" panose="02040502050405020303" pitchFamily="18" charset="0"/>
                <a:cs typeface="Georgia" panose="02040502050405020303" pitchFamily="18" charset="0"/>
              </a:endParaRPr>
            </a:p>
          </p:txBody>
        </p:sp>
        <p:sp>
          <p:nvSpPr>
            <p:cNvPr id="8" name="Rectangle 7">
              <a:extLst>
                <a:ext uri="{FF2B5EF4-FFF2-40B4-BE49-F238E27FC236}">
                  <a16:creationId xmlns:a16="http://schemas.microsoft.com/office/drawing/2014/main" id="{32EE6BA1-E22A-2DCF-DA20-39FFBE7B61A2}"/>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itle 2">
            <a:extLst>
              <a:ext uri="{FF2B5EF4-FFF2-40B4-BE49-F238E27FC236}">
                <a16:creationId xmlns:a16="http://schemas.microsoft.com/office/drawing/2014/main" id="{B5345028-B9AF-B6AE-3810-590C1E0DF907}"/>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Computing transformation parameters</a:t>
            </a:r>
            <a:endParaRPr kumimoji="0" lang="en-GB"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sp>
        <p:nvSpPr>
          <p:cNvPr id="3" name="Rectangle 2">
            <a:extLst>
              <a:ext uri="{FF2B5EF4-FFF2-40B4-BE49-F238E27FC236}">
                <a16:creationId xmlns:a16="http://schemas.microsoft.com/office/drawing/2014/main" id="{01373C86-D260-EC92-5B75-4EE30A2BE97A}"/>
              </a:ext>
            </a:extLst>
          </p:cNvPr>
          <p:cNvSpPr/>
          <p:nvPr/>
        </p:nvSpPr>
        <p:spPr>
          <a:xfrm>
            <a:off x="4819797" y="2223378"/>
            <a:ext cx="1477008" cy="281231"/>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ITRF2005@2008</a:t>
            </a:r>
          </a:p>
        </p:txBody>
      </p:sp>
      <p:sp>
        <p:nvSpPr>
          <p:cNvPr id="6" name="Rectangle 5">
            <a:extLst>
              <a:ext uri="{FF2B5EF4-FFF2-40B4-BE49-F238E27FC236}">
                <a16:creationId xmlns:a16="http://schemas.microsoft.com/office/drawing/2014/main" id="{43E8F9B0-EAEF-A7C4-95CB-6E4E483F6540}"/>
              </a:ext>
            </a:extLst>
          </p:cNvPr>
          <p:cNvSpPr/>
          <p:nvPr/>
        </p:nvSpPr>
        <p:spPr>
          <a:xfrm>
            <a:off x="4884655" y="5842746"/>
            <a:ext cx="1403896" cy="281231"/>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WGS72</a:t>
            </a:r>
          </a:p>
        </p:txBody>
      </p:sp>
      <p:cxnSp>
        <p:nvCxnSpPr>
          <p:cNvPr id="10" name="Straight Arrow Connector 9">
            <a:extLst>
              <a:ext uri="{FF2B5EF4-FFF2-40B4-BE49-F238E27FC236}">
                <a16:creationId xmlns:a16="http://schemas.microsoft.com/office/drawing/2014/main" id="{7F4D53CE-D1EF-08E9-FE6E-ACE8AA09212C}"/>
              </a:ext>
            </a:extLst>
          </p:cNvPr>
          <p:cNvCxnSpPr/>
          <p:nvPr/>
        </p:nvCxnSpPr>
        <p:spPr>
          <a:xfrm flipH="1">
            <a:off x="5592956" y="4345032"/>
            <a:ext cx="0" cy="360000"/>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1" name="Rectangle 10">
            <a:extLst>
              <a:ext uri="{FF2B5EF4-FFF2-40B4-BE49-F238E27FC236}">
                <a16:creationId xmlns:a16="http://schemas.microsoft.com/office/drawing/2014/main" id="{78868F5B-5390-E6DA-5F2F-B04508ED62A4}"/>
              </a:ext>
            </a:extLst>
          </p:cNvPr>
          <p:cNvSpPr/>
          <p:nvPr/>
        </p:nvSpPr>
        <p:spPr>
          <a:xfrm>
            <a:off x="4856080" y="3889579"/>
            <a:ext cx="1440452" cy="473528"/>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AU" sz="12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7 parameter transformation</a:t>
            </a:r>
          </a:p>
        </p:txBody>
      </p:sp>
      <p:cxnSp>
        <p:nvCxnSpPr>
          <p:cNvPr id="12" name="Straight Arrow Connector 11">
            <a:extLst>
              <a:ext uri="{FF2B5EF4-FFF2-40B4-BE49-F238E27FC236}">
                <a16:creationId xmlns:a16="http://schemas.microsoft.com/office/drawing/2014/main" id="{F249E1EE-8510-D3C4-41C7-88CA808A8DCD}"/>
              </a:ext>
            </a:extLst>
          </p:cNvPr>
          <p:cNvCxnSpPr/>
          <p:nvPr/>
        </p:nvCxnSpPr>
        <p:spPr>
          <a:xfrm flipV="1">
            <a:off x="5589859" y="2448477"/>
            <a:ext cx="0" cy="513052"/>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3" name="Rectangle 12">
            <a:extLst>
              <a:ext uri="{FF2B5EF4-FFF2-40B4-BE49-F238E27FC236}">
                <a16:creationId xmlns:a16="http://schemas.microsoft.com/office/drawing/2014/main" id="{A84E830E-1B9C-DC37-77C3-B1BFAAF7933E}"/>
              </a:ext>
            </a:extLst>
          </p:cNvPr>
          <p:cNvSpPr/>
          <p:nvPr/>
        </p:nvSpPr>
        <p:spPr>
          <a:xfrm>
            <a:off x="4949443" y="1055997"/>
            <a:ext cx="1252331" cy="33855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10160">
                  <a:solidFill>
                    <a:prstClr val="black"/>
                  </a:solidFill>
                  <a:prstDash val="solid"/>
                </a:ln>
                <a:solidFill>
                  <a:prstClr val="black"/>
                </a:solidFill>
                <a:effectLst/>
                <a:uLnTx/>
                <a:uFillTx/>
                <a:latin typeface="Calibri" panose="020F0502020204030204"/>
                <a:ea typeface="+mn-ea"/>
                <a:cs typeface="Arial" panose="020B0604020202020204" pitchFamily="34" charset="0"/>
              </a:rPr>
              <a:t>Static Datum</a:t>
            </a:r>
            <a:endParaRPr kumimoji="0" lang="en-US" sz="1800" b="0" i="0" u="none" strike="noStrike" kern="1200" cap="none" spc="0" normalizeH="0" baseline="0" noProof="0" dirty="0">
              <a:ln w="10160">
                <a:solidFill>
                  <a:prstClr val="black"/>
                </a:solidFill>
                <a:prstDash val="solid"/>
              </a:ln>
              <a:solidFill>
                <a:prstClr val="black"/>
              </a:solidFill>
              <a:effectLst/>
              <a:uLnTx/>
              <a:uFillTx/>
              <a:latin typeface="Calibri" panose="020F0502020204030204"/>
              <a:ea typeface="+mn-ea"/>
              <a:cs typeface="Arial" panose="020B0604020202020204" pitchFamily="34" charset="0"/>
            </a:endParaRPr>
          </a:p>
        </p:txBody>
      </p:sp>
      <p:pic>
        <p:nvPicPr>
          <p:cNvPr id="14" name="Picture 13">
            <a:extLst>
              <a:ext uri="{FF2B5EF4-FFF2-40B4-BE49-F238E27FC236}">
                <a16:creationId xmlns:a16="http://schemas.microsoft.com/office/drawing/2014/main" id="{DC8098D8-32C4-9883-6EB7-31ED67C19EE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089834" y="1349568"/>
            <a:ext cx="943448" cy="900000"/>
          </a:xfrm>
          <a:prstGeom prst="rect">
            <a:avLst/>
          </a:prstGeom>
        </p:spPr>
      </p:pic>
      <p:pic>
        <p:nvPicPr>
          <p:cNvPr id="15" name="Picture 14">
            <a:extLst>
              <a:ext uri="{FF2B5EF4-FFF2-40B4-BE49-F238E27FC236}">
                <a16:creationId xmlns:a16="http://schemas.microsoft.com/office/drawing/2014/main" id="{FC1FAF99-A203-E6BA-00F4-732F3841628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105439" y="4990160"/>
            <a:ext cx="943448" cy="900000"/>
          </a:xfrm>
          <a:prstGeom prst="rect">
            <a:avLst/>
          </a:prstGeom>
        </p:spPr>
      </p:pic>
      <p:sp>
        <p:nvSpPr>
          <p:cNvPr id="16" name="Oval 15">
            <a:extLst>
              <a:ext uri="{FF2B5EF4-FFF2-40B4-BE49-F238E27FC236}">
                <a16:creationId xmlns:a16="http://schemas.microsoft.com/office/drawing/2014/main" id="{54279283-678A-9CA6-7D93-FD4519914193}"/>
              </a:ext>
            </a:extLst>
          </p:cNvPr>
          <p:cNvSpPr/>
          <p:nvPr/>
        </p:nvSpPr>
        <p:spPr>
          <a:xfrm>
            <a:off x="5179609" y="3078395"/>
            <a:ext cx="792000" cy="792000"/>
          </a:xfrm>
          <a:prstGeom prst="ellipse">
            <a:avLst/>
          </a:prstGeom>
          <a:solidFill>
            <a:srgbClr val="00284F"/>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83">
            <a:extLst>
              <a:ext uri="{FF2B5EF4-FFF2-40B4-BE49-F238E27FC236}">
                <a16:creationId xmlns:a16="http://schemas.microsoft.com/office/drawing/2014/main" id="{883E37F1-8274-1984-41F1-4BF847BDC4CA}"/>
              </a:ext>
            </a:extLst>
          </p:cNvPr>
          <p:cNvSpPr/>
          <p:nvPr/>
        </p:nvSpPr>
        <p:spPr>
          <a:xfrm>
            <a:off x="5200387" y="3602445"/>
            <a:ext cx="773907" cy="0"/>
          </a:xfrm>
          <a:custGeom>
            <a:avLst/>
            <a:gdLst>
              <a:gd name="connsiteX0" fmla="*/ 0 w 773907"/>
              <a:gd name="connsiteY0" fmla="*/ 39238 h 63110"/>
              <a:gd name="connsiteX1" fmla="*/ 90488 w 773907"/>
              <a:gd name="connsiteY1" fmla="*/ 13044 h 63110"/>
              <a:gd name="connsiteX2" fmla="*/ 233363 w 773907"/>
              <a:gd name="connsiteY2" fmla="*/ 63051 h 63110"/>
              <a:gd name="connsiteX3" fmla="*/ 388144 w 773907"/>
              <a:gd name="connsiteY3" fmla="*/ 1138 h 63110"/>
              <a:gd name="connsiteX4" fmla="*/ 542925 w 773907"/>
              <a:gd name="connsiteY4" fmla="*/ 53526 h 63110"/>
              <a:gd name="connsiteX5" fmla="*/ 700088 w 773907"/>
              <a:gd name="connsiteY5" fmla="*/ 1138 h 63110"/>
              <a:gd name="connsiteX6" fmla="*/ 773907 w 773907"/>
              <a:gd name="connsiteY6" fmla="*/ 22569 h 6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3907" h="63110">
                <a:moveTo>
                  <a:pt x="0" y="39238"/>
                </a:moveTo>
                <a:cubicBezTo>
                  <a:pt x="25797" y="24156"/>
                  <a:pt x="51594" y="9075"/>
                  <a:pt x="90488" y="13044"/>
                </a:cubicBezTo>
                <a:cubicBezTo>
                  <a:pt x="129382" y="17013"/>
                  <a:pt x="183754" y="65035"/>
                  <a:pt x="233363" y="63051"/>
                </a:cubicBezTo>
                <a:cubicBezTo>
                  <a:pt x="282972" y="61067"/>
                  <a:pt x="336550" y="2725"/>
                  <a:pt x="388144" y="1138"/>
                </a:cubicBezTo>
                <a:cubicBezTo>
                  <a:pt x="439738" y="-450"/>
                  <a:pt x="490934" y="53526"/>
                  <a:pt x="542925" y="53526"/>
                </a:cubicBezTo>
                <a:cubicBezTo>
                  <a:pt x="594916" y="53526"/>
                  <a:pt x="661591" y="6297"/>
                  <a:pt x="700088" y="1138"/>
                </a:cubicBezTo>
                <a:cubicBezTo>
                  <a:pt x="738585" y="-4022"/>
                  <a:pt x="756246" y="9273"/>
                  <a:pt x="773907" y="2256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388E9B56-2B78-7FAC-3C54-4E696F49D9E0}"/>
              </a:ext>
            </a:extLst>
          </p:cNvPr>
          <p:cNvSpPr/>
          <p:nvPr/>
        </p:nvSpPr>
        <p:spPr>
          <a:xfrm>
            <a:off x="5147225" y="3048169"/>
            <a:ext cx="864000" cy="864000"/>
          </a:xfrm>
          <a:prstGeom prst="ellipse">
            <a:avLst/>
          </a:prstGeom>
          <a:noFill/>
          <a:ln w="44450">
            <a:solidFill>
              <a:srgbClr val="0028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c 19">
            <a:extLst>
              <a:ext uri="{FF2B5EF4-FFF2-40B4-BE49-F238E27FC236}">
                <a16:creationId xmlns:a16="http://schemas.microsoft.com/office/drawing/2014/main" id="{9291E505-AF1D-66A4-28BD-A623EDF473BA}"/>
              </a:ext>
            </a:extLst>
          </p:cNvPr>
          <p:cNvSpPr/>
          <p:nvPr/>
        </p:nvSpPr>
        <p:spPr>
          <a:xfrm rot="19028821">
            <a:off x="5411849" y="3410564"/>
            <a:ext cx="360000" cy="360000"/>
          </a:xfrm>
          <a:prstGeom prst="arc">
            <a:avLst>
              <a:gd name="adj1" fmla="val 13049197"/>
              <a:gd name="adj2" fmla="val 2767650"/>
            </a:avLst>
          </a:prstGeom>
          <a:ln w="317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Arc 20">
            <a:extLst>
              <a:ext uri="{FF2B5EF4-FFF2-40B4-BE49-F238E27FC236}">
                <a16:creationId xmlns:a16="http://schemas.microsoft.com/office/drawing/2014/main" id="{B421B6A0-7C52-D6D8-79BD-E553C24C3E9A}"/>
              </a:ext>
            </a:extLst>
          </p:cNvPr>
          <p:cNvSpPr/>
          <p:nvPr/>
        </p:nvSpPr>
        <p:spPr>
          <a:xfrm rot="18985037">
            <a:off x="5338365" y="3248208"/>
            <a:ext cx="504000" cy="504000"/>
          </a:xfrm>
          <a:prstGeom prst="arc">
            <a:avLst>
              <a:gd name="adj1" fmla="val 15067826"/>
              <a:gd name="adj2" fmla="val 1090798"/>
            </a:avLst>
          </a:prstGeom>
          <a:ln w="25400" cap="rnd">
            <a:solidFill>
              <a:schemeClr val="bg1"/>
            </a:solidFill>
            <a:miter lim="800000"/>
            <a:headEnd type="arrow" w="med" len="sm"/>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3E3DD45-8F9B-6629-CBEF-B1528678D7BE}"/>
              </a:ext>
            </a:extLst>
          </p:cNvPr>
          <p:cNvSpPr/>
          <p:nvPr/>
        </p:nvSpPr>
        <p:spPr>
          <a:xfrm>
            <a:off x="4980643" y="4697113"/>
            <a:ext cx="1252331" cy="33855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w="10160">
                  <a:solidFill>
                    <a:prstClr val="black"/>
                  </a:solidFill>
                  <a:prstDash val="solid"/>
                </a:ln>
                <a:solidFill>
                  <a:prstClr val="black"/>
                </a:solidFill>
                <a:effectLst/>
                <a:uLnTx/>
                <a:uFillTx/>
                <a:latin typeface="Calibri" panose="020F0502020204030204"/>
                <a:ea typeface="+mn-ea"/>
                <a:cs typeface="Arial" panose="020B0604020202020204" pitchFamily="34" charset="0"/>
              </a:rPr>
              <a:t>Static Datum</a:t>
            </a:r>
            <a:endParaRPr kumimoji="0" lang="en-US" sz="1800" b="0" i="0" u="none" strike="noStrike" kern="1200" cap="none" spc="0" normalizeH="0" baseline="0" noProof="0">
              <a:ln w="10160">
                <a:solidFill>
                  <a:prstClr val="black"/>
                </a:solidFill>
                <a:prstDash val="solid"/>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1965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1532B-1822-DEAF-75AA-D6003815B7C3}"/>
            </a:ext>
          </a:extLst>
        </p:cNvPr>
        <p:cNvGrpSpPr/>
        <p:nvPr/>
      </p:nvGrpSpPr>
      <p:grpSpPr>
        <a:xfrm>
          <a:off x="0" y="0"/>
          <a:ext cx="0" cy="0"/>
          <a:chOff x="0" y="0"/>
          <a:chExt cx="0" cy="0"/>
        </a:xfrm>
      </p:grpSpPr>
      <p:pic>
        <p:nvPicPr>
          <p:cNvPr id="2" name="Picture 1" descr="A logo with a circular design&#10;&#10;Description automatically generated with medium confidence">
            <a:extLst>
              <a:ext uri="{FF2B5EF4-FFF2-40B4-BE49-F238E27FC236}">
                <a16:creationId xmlns:a16="http://schemas.microsoft.com/office/drawing/2014/main" id="{F6F6EA97-EA67-9387-BB79-E49FD01171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grpSp>
        <p:nvGrpSpPr>
          <p:cNvPr id="4" name="Group 3">
            <a:extLst>
              <a:ext uri="{FF2B5EF4-FFF2-40B4-BE49-F238E27FC236}">
                <a16:creationId xmlns:a16="http://schemas.microsoft.com/office/drawing/2014/main" id="{60DD0435-D878-8E31-E29D-81D932095A89}"/>
              </a:ext>
            </a:extLst>
          </p:cNvPr>
          <p:cNvGrpSpPr/>
          <p:nvPr/>
        </p:nvGrpSpPr>
        <p:grpSpPr>
          <a:xfrm>
            <a:off x="10070436" y="5671144"/>
            <a:ext cx="2531327" cy="1220833"/>
            <a:chOff x="0" y="5637167"/>
            <a:chExt cx="2531327" cy="1220833"/>
          </a:xfrm>
        </p:grpSpPr>
        <p:sp>
          <p:nvSpPr>
            <p:cNvPr id="5" name="Rectangle 4">
              <a:extLst>
                <a:ext uri="{FF2B5EF4-FFF2-40B4-BE49-F238E27FC236}">
                  <a16:creationId xmlns:a16="http://schemas.microsoft.com/office/drawing/2014/main" id="{D880BA8E-0FAC-2C9C-26F2-3E50BE11A219}"/>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 Box 2">
              <a:extLst>
                <a:ext uri="{FF2B5EF4-FFF2-40B4-BE49-F238E27FC236}">
                  <a16:creationId xmlns:a16="http://schemas.microsoft.com/office/drawing/2014/main" id="{2D2478C2-ED99-BDF4-654B-2C7621B941B6}"/>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792B8"/>
                  </a:solidFill>
                  <a:effectLst/>
                  <a:uLnTx/>
                  <a:uFillTx/>
                  <a:latin typeface="Roboto Condensed" panose="02000000000000000000" pitchFamily="2" charset="0"/>
                  <a:ea typeface="Georgia" panose="02040502050405020303" pitchFamily="18" charset="0"/>
                  <a:cs typeface="Open Sans Extrabold" panose="020B0606030504020204" pitchFamily="34" charset="0"/>
                </a:rPr>
                <a:t>STRONGER.</a:t>
              </a:r>
              <a:endParaRPr kumimoji="0" lang="en-DE" sz="1100" b="0" i="0" u="none" strike="noStrike" kern="1200" cap="none" spc="0" normalizeH="0" baseline="0" noProof="0" dirty="0">
                <a:ln>
                  <a:noFill/>
                </a:ln>
                <a:solidFill>
                  <a:srgbClr val="2792B8"/>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792B8"/>
                  </a:solidFill>
                  <a:effectLst/>
                  <a:uLnTx/>
                  <a:uFillTx/>
                  <a:latin typeface="Roboto Condensed" panose="02000000000000000000" pitchFamily="2" charset="0"/>
                  <a:ea typeface="Georgia" panose="02040502050405020303" pitchFamily="18" charset="0"/>
                  <a:cs typeface="Open Sans Extrabold" panose="020B0606030504020204" pitchFamily="34" charset="0"/>
                </a:rPr>
                <a:t>TOGETHER.</a:t>
              </a:r>
              <a:endParaRPr kumimoji="0" lang="en-DE" sz="1100" b="0" i="0" u="none" strike="noStrike" kern="1200" cap="none" spc="0" normalizeH="0" baseline="0" noProof="0" dirty="0">
                <a:ln>
                  <a:noFill/>
                </a:ln>
                <a:solidFill>
                  <a:srgbClr val="2792B8"/>
                </a:solidFill>
                <a:effectLst/>
                <a:uLnTx/>
                <a:uFillTx/>
                <a:latin typeface="Georgia" panose="02040502050405020303" pitchFamily="18" charset="0"/>
                <a:ea typeface="Georgia" panose="02040502050405020303" pitchFamily="18" charset="0"/>
                <a:cs typeface="Georgia" panose="02040502050405020303" pitchFamily="18" charset="0"/>
              </a:endParaRPr>
            </a:p>
          </p:txBody>
        </p:sp>
        <p:sp>
          <p:nvSpPr>
            <p:cNvPr id="8" name="Rectangle 7">
              <a:extLst>
                <a:ext uri="{FF2B5EF4-FFF2-40B4-BE49-F238E27FC236}">
                  <a16:creationId xmlns:a16="http://schemas.microsoft.com/office/drawing/2014/main" id="{38E97337-7906-41AD-7186-60F1B2538134}"/>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itle 2">
            <a:extLst>
              <a:ext uri="{FF2B5EF4-FFF2-40B4-BE49-F238E27FC236}">
                <a16:creationId xmlns:a16="http://schemas.microsoft.com/office/drawing/2014/main" id="{F909725F-CC07-1FB4-37D3-7E55BFA2D644}"/>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Computing transformation parameters</a:t>
            </a:r>
            <a:endParaRPr kumimoji="0" lang="en-GB"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sp>
        <p:nvSpPr>
          <p:cNvPr id="18" name="TextBox 17">
            <a:extLst>
              <a:ext uri="{FF2B5EF4-FFF2-40B4-BE49-F238E27FC236}">
                <a16:creationId xmlns:a16="http://schemas.microsoft.com/office/drawing/2014/main" id="{D6D5589A-DFFB-5F82-772A-91B28E23E500}"/>
              </a:ext>
            </a:extLst>
          </p:cNvPr>
          <p:cNvSpPr txBox="1"/>
          <p:nvPr/>
        </p:nvSpPr>
        <p:spPr>
          <a:xfrm>
            <a:off x="674649" y="1039066"/>
            <a:ext cx="10558346" cy="646331"/>
          </a:xfrm>
          <a:prstGeom prst="rect">
            <a:avLst/>
          </a:prstGeom>
          <a:noFill/>
        </p:spPr>
        <p:txBody>
          <a:bodyPr wrap="square">
            <a:spAutoFit/>
          </a:bodyPr>
          <a:lstStyle/>
          <a:p>
            <a:r>
              <a:rPr lang="en-GB" dirty="0"/>
              <a:t>1. Observe GNSS on marks on which WGS72 coordinates are available</a:t>
            </a:r>
          </a:p>
          <a:p>
            <a:pPr marL="285750" indent="-285750">
              <a:buFont typeface="Arial" panose="020B0604020202020204" pitchFamily="34" charset="0"/>
              <a:buChar char="•"/>
            </a:pPr>
            <a:endParaRPr lang="en-DE" dirty="0"/>
          </a:p>
        </p:txBody>
      </p:sp>
      <p:pic>
        <p:nvPicPr>
          <p:cNvPr id="24" name="Picture 23">
            <a:extLst>
              <a:ext uri="{FF2B5EF4-FFF2-40B4-BE49-F238E27FC236}">
                <a16:creationId xmlns:a16="http://schemas.microsoft.com/office/drawing/2014/main" id="{75F6FEB1-D913-E986-7424-8BA65C4E9637}"/>
              </a:ext>
            </a:extLst>
          </p:cNvPr>
          <p:cNvPicPr>
            <a:picLocks noChangeAspect="1"/>
          </p:cNvPicPr>
          <p:nvPr/>
        </p:nvPicPr>
        <p:blipFill>
          <a:blip r:embed="rId4"/>
          <a:stretch>
            <a:fillRect/>
          </a:stretch>
        </p:blipFill>
        <p:spPr>
          <a:xfrm>
            <a:off x="2693051" y="1616773"/>
            <a:ext cx="5626389" cy="5035809"/>
          </a:xfrm>
          <a:prstGeom prst="rect">
            <a:avLst/>
          </a:prstGeom>
        </p:spPr>
      </p:pic>
      <p:sp>
        <p:nvSpPr>
          <p:cNvPr id="25" name="TextBox 24">
            <a:extLst>
              <a:ext uri="{FF2B5EF4-FFF2-40B4-BE49-F238E27FC236}">
                <a16:creationId xmlns:a16="http://schemas.microsoft.com/office/drawing/2014/main" id="{C2F9C550-091C-2367-B879-21DF47C0D417}"/>
              </a:ext>
            </a:extLst>
          </p:cNvPr>
          <p:cNvSpPr txBox="1"/>
          <p:nvPr/>
        </p:nvSpPr>
        <p:spPr>
          <a:xfrm>
            <a:off x="8319440" y="6041239"/>
            <a:ext cx="10558346" cy="369332"/>
          </a:xfrm>
          <a:prstGeom prst="rect">
            <a:avLst/>
          </a:prstGeom>
          <a:noFill/>
        </p:spPr>
        <p:txBody>
          <a:bodyPr wrap="square">
            <a:spAutoFit/>
          </a:bodyPr>
          <a:lstStyle/>
          <a:p>
            <a:r>
              <a:rPr lang="en-GB" dirty="0"/>
              <a:t>Dawson and Hu (AUS)</a:t>
            </a:r>
            <a:endParaRPr lang="en-DE" dirty="0"/>
          </a:p>
        </p:txBody>
      </p:sp>
      <p:sp>
        <p:nvSpPr>
          <p:cNvPr id="26" name="TextBox 25">
            <a:extLst>
              <a:ext uri="{FF2B5EF4-FFF2-40B4-BE49-F238E27FC236}">
                <a16:creationId xmlns:a16="http://schemas.microsoft.com/office/drawing/2014/main" id="{711AB30C-0C5B-0E94-CBAD-6F7B7F7DDB02}"/>
              </a:ext>
            </a:extLst>
          </p:cNvPr>
          <p:cNvSpPr txBox="1"/>
          <p:nvPr/>
        </p:nvSpPr>
        <p:spPr>
          <a:xfrm>
            <a:off x="8744415" y="1515428"/>
            <a:ext cx="2875156" cy="1200329"/>
          </a:xfrm>
          <a:prstGeom prst="rect">
            <a:avLst/>
          </a:prstGeom>
          <a:noFill/>
        </p:spPr>
        <p:txBody>
          <a:bodyPr wrap="square">
            <a:spAutoFit/>
          </a:bodyPr>
          <a:lstStyle/>
          <a:p>
            <a:pPr marL="342900" indent="-342900">
              <a:buFont typeface="Arial" panose="020B0604020202020204" pitchFamily="34" charset="0"/>
              <a:buChar char="•"/>
            </a:pPr>
            <a:r>
              <a:rPr lang="en-GB" dirty="0"/>
              <a:t>18 stations</a:t>
            </a:r>
          </a:p>
          <a:p>
            <a:pPr marL="342900" indent="-342900">
              <a:buFont typeface="Arial" panose="020B0604020202020204" pitchFamily="34" charset="0"/>
              <a:buChar char="•"/>
            </a:pPr>
            <a:r>
              <a:rPr lang="en-GB" dirty="0"/>
              <a:t>Dual freq. observations</a:t>
            </a:r>
          </a:p>
          <a:p>
            <a:pPr marL="342900" indent="-342900">
              <a:buFont typeface="Arial" panose="020B0604020202020204" pitchFamily="34" charset="0"/>
              <a:buChar char="•"/>
            </a:pPr>
            <a:r>
              <a:rPr lang="en-GB" dirty="0"/>
              <a:t>28 days continuously</a:t>
            </a:r>
          </a:p>
          <a:p>
            <a:pPr marL="285750" indent="-285750">
              <a:buFont typeface="Arial" panose="020B0604020202020204" pitchFamily="34" charset="0"/>
              <a:buChar char="•"/>
            </a:pPr>
            <a:endParaRPr lang="en-DE" dirty="0"/>
          </a:p>
        </p:txBody>
      </p:sp>
    </p:spTree>
    <p:extLst>
      <p:ext uri="{BB962C8B-B14F-4D97-AF65-F5344CB8AC3E}">
        <p14:creationId xmlns:p14="http://schemas.microsoft.com/office/powerpoint/2010/main" val="3528672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68513-812E-71B2-1D73-50769BF1C14A}"/>
            </a:ext>
          </a:extLst>
        </p:cNvPr>
        <p:cNvGrpSpPr/>
        <p:nvPr/>
      </p:nvGrpSpPr>
      <p:grpSpPr>
        <a:xfrm>
          <a:off x="0" y="0"/>
          <a:ext cx="0" cy="0"/>
          <a:chOff x="0" y="0"/>
          <a:chExt cx="0" cy="0"/>
        </a:xfrm>
      </p:grpSpPr>
      <p:pic>
        <p:nvPicPr>
          <p:cNvPr id="2" name="Picture 1" descr="A logo with a circular design&#10;&#10;Description automatically generated with medium confidence">
            <a:extLst>
              <a:ext uri="{FF2B5EF4-FFF2-40B4-BE49-F238E27FC236}">
                <a16:creationId xmlns:a16="http://schemas.microsoft.com/office/drawing/2014/main" id="{3950AB98-63A2-3AAC-90BB-D825140DF8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grpSp>
        <p:nvGrpSpPr>
          <p:cNvPr id="4" name="Group 3">
            <a:extLst>
              <a:ext uri="{FF2B5EF4-FFF2-40B4-BE49-F238E27FC236}">
                <a16:creationId xmlns:a16="http://schemas.microsoft.com/office/drawing/2014/main" id="{17D51BC7-8B09-4D77-5CBB-AF5309D19077}"/>
              </a:ext>
            </a:extLst>
          </p:cNvPr>
          <p:cNvGrpSpPr/>
          <p:nvPr/>
        </p:nvGrpSpPr>
        <p:grpSpPr>
          <a:xfrm>
            <a:off x="10070436" y="5671144"/>
            <a:ext cx="2531327" cy="1220833"/>
            <a:chOff x="0" y="5637167"/>
            <a:chExt cx="2531327" cy="1220833"/>
          </a:xfrm>
        </p:grpSpPr>
        <p:sp>
          <p:nvSpPr>
            <p:cNvPr id="5" name="Rectangle 4">
              <a:extLst>
                <a:ext uri="{FF2B5EF4-FFF2-40B4-BE49-F238E27FC236}">
                  <a16:creationId xmlns:a16="http://schemas.microsoft.com/office/drawing/2014/main" id="{78155E8E-348F-50BA-115B-F1A27AB2006E}"/>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 Box 2">
              <a:extLst>
                <a:ext uri="{FF2B5EF4-FFF2-40B4-BE49-F238E27FC236}">
                  <a16:creationId xmlns:a16="http://schemas.microsoft.com/office/drawing/2014/main" id="{B32C55A4-ED89-9D72-0699-C7F4C3AFB142}"/>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792B8"/>
                  </a:solidFill>
                  <a:effectLst/>
                  <a:uLnTx/>
                  <a:uFillTx/>
                  <a:latin typeface="Roboto Condensed" panose="02000000000000000000" pitchFamily="2" charset="0"/>
                  <a:ea typeface="Georgia" panose="02040502050405020303" pitchFamily="18" charset="0"/>
                  <a:cs typeface="Open Sans Extrabold" panose="020B0606030504020204" pitchFamily="34" charset="0"/>
                </a:rPr>
                <a:t>STRONGER.</a:t>
              </a:r>
              <a:endParaRPr kumimoji="0" lang="en-DE" sz="1100" b="0" i="0" u="none" strike="noStrike" kern="1200" cap="none" spc="0" normalizeH="0" baseline="0" noProof="0" dirty="0">
                <a:ln>
                  <a:noFill/>
                </a:ln>
                <a:solidFill>
                  <a:srgbClr val="2792B8"/>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792B8"/>
                  </a:solidFill>
                  <a:effectLst/>
                  <a:uLnTx/>
                  <a:uFillTx/>
                  <a:latin typeface="Roboto Condensed" panose="02000000000000000000" pitchFamily="2" charset="0"/>
                  <a:ea typeface="Georgia" panose="02040502050405020303" pitchFamily="18" charset="0"/>
                  <a:cs typeface="Open Sans Extrabold" panose="020B0606030504020204" pitchFamily="34" charset="0"/>
                </a:rPr>
                <a:t>TOGETHER.</a:t>
              </a:r>
              <a:endParaRPr kumimoji="0" lang="en-DE" sz="1100" b="0" i="0" u="none" strike="noStrike" kern="1200" cap="none" spc="0" normalizeH="0" baseline="0" noProof="0" dirty="0">
                <a:ln>
                  <a:noFill/>
                </a:ln>
                <a:solidFill>
                  <a:srgbClr val="2792B8"/>
                </a:solidFill>
                <a:effectLst/>
                <a:uLnTx/>
                <a:uFillTx/>
                <a:latin typeface="Georgia" panose="02040502050405020303" pitchFamily="18" charset="0"/>
                <a:ea typeface="Georgia" panose="02040502050405020303" pitchFamily="18" charset="0"/>
                <a:cs typeface="Georgia" panose="02040502050405020303" pitchFamily="18" charset="0"/>
              </a:endParaRPr>
            </a:p>
          </p:txBody>
        </p:sp>
        <p:sp>
          <p:nvSpPr>
            <p:cNvPr id="8" name="Rectangle 7">
              <a:extLst>
                <a:ext uri="{FF2B5EF4-FFF2-40B4-BE49-F238E27FC236}">
                  <a16:creationId xmlns:a16="http://schemas.microsoft.com/office/drawing/2014/main" id="{998FF0F3-15A3-B427-B62C-B5BB2E5F4B04}"/>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itle 2">
            <a:extLst>
              <a:ext uri="{FF2B5EF4-FFF2-40B4-BE49-F238E27FC236}">
                <a16:creationId xmlns:a16="http://schemas.microsoft.com/office/drawing/2014/main" id="{246DA16D-0D0C-0C06-BED3-33A4355BA9D2}"/>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Computing transformation parameters</a:t>
            </a:r>
            <a:endParaRPr kumimoji="0" lang="en-GB"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sp>
        <p:nvSpPr>
          <p:cNvPr id="18" name="TextBox 17">
            <a:extLst>
              <a:ext uri="{FF2B5EF4-FFF2-40B4-BE49-F238E27FC236}">
                <a16:creationId xmlns:a16="http://schemas.microsoft.com/office/drawing/2014/main" id="{331F6C4F-C7C0-1352-9B7E-0964CC86A6FA}"/>
              </a:ext>
            </a:extLst>
          </p:cNvPr>
          <p:cNvSpPr txBox="1"/>
          <p:nvPr/>
        </p:nvSpPr>
        <p:spPr>
          <a:xfrm>
            <a:off x="680077" y="1025141"/>
            <a:ext cx="10558346" cy="646331"/>
          </a:xfrm>
          <a:prstGeom prst="rect">
            <a:avLst/>
          </a:prstGeom>
          <a:noFill/>
        </p:spPr>
        <p:txBody>
          <a:bodyPr wrap="square">
            <a:spAutoFit/>
          </a:bodyPr>
          <a:lstStyle/>
          <a:p>
            <a:r>
              <a:rPr lang="en-GB" dirty="0"/>
              <a:t>2. Process GNSS data to compute ITRF2005@2008 coordinates</a:t>
            </a:r>
          </a:p>
          <a:p>
            <a:pPr marL="285750" indent="-285750">
              <a:buFont typeface="Arial" panose="020B0604020202020204" pitchFamily="34" charset="0"/>
              <a:buChar char="•"/>
            </a:pPr>
            <a:endParaRPr lang="en-DE" dirty="0"/>
          </a:p>
        </p:txBody>
      </p:sp>
      <p:pic>
        <p:nvPicPr>
          <p:cNvPr id="10" name="Picture 9">
            <a:extLst>
              <a:ext uri="{FF2B5EF4-FFF2-40B4-BE49-F238E27FC236}">
                <a16:creationId xmlns:a16="http://schemas.microsoft.com/office/drawing/2014/main" id="{64682892-8061-A7C8-A90B-2287DF5B111A}"/>
              </a:ext>
            </a:extLst>
          </p:cNvPr>
          <p:cNvPicPr>
            <a:picLocks noChangeAspect="1"/>
          </p:cNvPicPr>
          <p:nvPr/>
        </p:nvPicPr>
        <p:blipFill>
          <a:blip r:embed="rId4"/>
          <a:stretch>
            <a:fillRect/>
          </a:stretch>
        </p:blipFill>
        <p:spPr>
          <a:xfrm>
            <a:off x="1100947" y="1429692"/>
            <a:ext cx="5315223" cy="4362674"/>
          </a:xfrm>
          <a:prstGeom prst="rect">
            <a:avLst/>
          </a:prstGeom>
        </p:spPr>
      </p:pic>
      <p:sp>
        <p:nvSpPr>
          <p:cNvPr id="11" name="TextBox 10">
            <a:extLst>
              <a:ext uri="{FF2B5EF4-FFF2-40B4-BE49-F238E27FC236}">
                <a16:creationId xmlns:a16="http://schemas.microsoft.com/office/drawing/2014/main" id="{2C07D2E4-B126-4624-9857-D4A6C883FE8D}"/>
              </a:ext>
            </a:extLst>
          </p:cNvPr>
          <p:cNvSpPr txBox="1"/>
          <p:nvPr/>
        </p:nvSpPr>
        <p:spPr>
          <a:xfrm>
            <a:off x="3946583" y="5832859"/>
            <a:ext cx="10558346" cy="369332"/>
          </a:xfrm>
          <a:prstGeom prst="rect">
            <a:avLst/>
          </a:prstGeom>
          <a:noFill/>
        </p:spPr>
        <p:txBody>
          <a:bodyPr wrap="square">
            <a:spAutoFit/>
          </a:bodyPr>
          <a:lstStyle/>
          <a:p>
            <a:r>
              <a:rPr lang="en-GB" dirty="0"/>
              <a:t>Dawson and Hu (AUS)</a:t>
            </a:r>
            <a:endParaRPr lang="en-DE" dirty="0"/>
          </a:p>
        </p:txBody>
      </p:sp>
      <p:sp>
        <p:nvSpPr>
          <p:cNvPr id="12" name="TextBox 11">
            <a:extLst>
              <a:ext uri="{FF2B5EF4-FFF2-40B4-BE49-F238E27FC236}">
                <a16:creationId xmlns:a16="http://schemas.microsoft.com/office/drawing/2014/main" id="{FDDBD1AE-DBE7-4BA0-C5E3-C3C745FEB166}"/>
              </a:ext>
            </a:extLst>
          </p:cNvPr>
          <p:cNvSpPr txBox="1"/>
          <p:nvPr/>
        </p:nvSpPr>
        <p:spPr>
          <a:xfrm>
            <a:off x="6837040" y="1515428"/>
            <a:ext cx="5066574" cy="2585323"/>
          </a:xfrm>
          <a:prstGeom prst="rect">
            <a:avLst/>
          </a:prstGeom>
          <a:noFill/>
        </p:spPr>
        <p:txBody>
          <a:bodyPr wrap="square">
            <a:spAutoFit/>
          </a:bodyPr>
          <a:lstStyle/>
          <a:p>
            <a:pPr marL="342900" indent="-342900">
              <a:buFont typeface="Arial" panose="020B0604020202020204" pitchFamily="34" charset="0"/>
              <a:buChar char="•"/>
            </a:pPr>
            <a:r>
              <a:rPr lang="en-GB" dirty="0"/>
              <a:t>Included 5 IGS stations from the surrounding area in the processing (to align / constrain to ITRF)</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Also included Pacific Island regional reference sites to “aid ambiguity resolution and to reduce baseline lengths between the above IGS stations and the Fiji campaign stations”.</a:t>
            </a:r>
          </a:p>
          <a:p>
            <a:pPr marL="285750" indent="-285750">
              <a:buFont typeface="Arial" panose="020B0604020202020204" pitchFamily="34" charset="0"/>
              <a:buChar char="•"/>
            </a:pPr>
            <a:endParaRPr lang="en-DE" dirty="0"/>
          </a:p>
        </p:txBody>
      </p:sp>
    </p:spTree>
    <p:extLst>
      <p:ext uri="{BB962C8B-B14F-4D97-AF65-F5344CB8AC3E}">
        <p14:creationId xmlns:p14="http://schemas.microsoft.com/office/powerpoint/2010/main" val="390620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C4BC7-2A18-3719-A277-E0CBB677921F}"/>
            </a:ext>
          </a:extLst>
        </p:cNvPr>
        <p:cNvGrpSpPr/>
        <p:nvPr/>
      </p:nvGrpSpPr>
      <p:grpSpPr>
        <a:xfrm>
          <a:off x="0" y="0"/>
          <a:ext cx="0" cy="0"/>
          <a:chOff x="0" y="0"/>
          <a:chExt cx="0" cy="0"/>
        </a:xfrm>
      </p:grpSpPr>
      <p:sp>
        <p:nvSpPr>
          <p:cNvPr id="9" name="Title 2">
            <a:extLst>
              <a:ext uri="{FF2B5EF4-FFF2-40B4-BE49-F238E27FC236}">
                <a16:creationId xmlns:a16="http://schemas.microsoft.com/office/drawing/2014/main" id="{B13809C2-8359-0C31-1047-AD9237BC1F05}"/>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Computing transformation parameters</a:t>
            </a:r>
            <a:endParaRPr kumimoji="0" lang="en-GB"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pic>
        <p:nvPicPr>
          <p:cNvPr id="3" name="Picture 2" descr="A table with numbers and letters&#10;&#10;Description automatically generated">
            <a:extLst>
              <a:ext uri="{FF2B5EF4-FFF2-40B4-BE49-F238E27FC236}">
                <a16:creationId xmlns:a16="http://schemas.microsoft.com/office/drawing/2014/main" id="{0277D54A-3942-21CD-99C9-A01D44F997E1}"/>
              </a:ext>
            </a:extLst>
          </p:cNvPr>
          <p:cNvPicPr>
            <a:picLocks noChangeAspect="1"/>
          </p:cNvPicPr>
          <p:nvPr/>
        </p:nvPicPr>
        <p:blipFill>
          <a:blip r:embed="rId3"/>
          <a:srcRect t="5723"/>
          <a:stretch/>
        </p:blipFill>
        <p:spPr>
          <a:xfrm>
            <a:off x="1345875" y="1279610"/>
            <a:ext cx="5731510" cy="4758752"/>
          </a:xfrm>
          <a:prstGeom prst="rect">
            <a:avLst/>
          </a:prstGeom>
        </p:spPr>
      </p:pic>
      <p:pic>
        <p:nvPicPr>
          <p:cNvPr id="2" name="Picture 1" descr="A logo with a circular design&#10;&#10;Description automatically generated with medium confidence">
            <a:extLst>
              <a:ext uri="{FF2B5EF4-FFF2-40B4-BE49-F238E27FC236}">
                <a16:creationId xmlns:a16="http://schemas.microsoft.com/office/drawing/2014/main" id="{CF32158B-43A7-FCC0-B517-27F43D3E07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pic>
        <p:nvPicPr>
          <p:cNvPr id="6" name="Picture 5" descr="A table of numbers and letters&#10;&#10;Description automatically generated">
            <a:extLst>
              <a:ext uri="{FF2B5EF4-FFF2-40B4-BE49-F238E27FC236}">
                <a16:creationId xmlns:a16="http://schemas.microsoft.com/office/drawing/2014/main" id="{004DE359-C829-40C3-8A07-B0EB7796957D}"/>
              </a:ext>
            </a:extLst>
          </p:cNvPr>
          <p:cNvPicPr>
            <a:picLocks noChangeAspect="1"/>
          </p:cNvPicPr>
          <p:nvPr/>
        </p:nvPicPr>
        <p:blipFill>
          <a:blip r:embed="rId5"/>
          <a:srcRect t="13673"/>
          <a:stretch/>
        </p:blipFill>
        <p:spPr>
          <a:xfrm>
            <a:off x="7893166" y="491591"/>
            <a:ext cx="4383903" cy="2193721"/>
          </a:xfrm>
          <a:prstGeom prst="rect">
            <a:avLst/>
          </a:prstGeom>
        </p:spPr>
      </p:pic>
      <p:pic>
        <p:nvPicPr>
          <p:cNvPr id="13" name="Picture 12" descr="A table of numbers and letters&#10;&#10;Description automatically generated">
            <a:extLst>
              <a:ext uri="{FF2B5EF4-FFF2-40B4-BE49-F238E27FC236}">
                <a16:creationId xmlns:a16="http://schemas.microsoft.com/office/drawing/2014/main" id="{00FD1F29-CD3E-00CD-F0B0-421F5A4E8C09}"/>
              </a:ext>
            </a:extLst>
          </p:cNvPr>
          <p:cNvPicPr>
            <a:picLocks noChangeAspect="1"/>
          </p:cNvPicPr>
          <p:nvPr/>
        </p:nvPicPr>
        <p:blipFill>
          <a:blip r:embed="rId6"/>
          <a:stretch>
            <a:fillRect/>
          </a:stretch>
        </p:blipFill>
        <p:spPr>
          <a:xfrm>
            <a:off x="7956341" y="2553732"/>
            <a:ext cx="4464000" cy="5142057"/>
          </a:xfrm>
          <a:prstGeom prst="rect">
            <a:avLst/>
          </a:prstGeom>
        </p:spPr>
      </p:pic>
      <p:sp>
        <p:nvSpPr>
          <p:cNvPr id="14" name="TextBox 13">
            <a:extLst>
              <a:ext uri="{FF2B5EF4-FFF2-40B4-BE49-F238E27FC236}">
                <a16:creationId xmlns:a16="http://schemas.microsoft.com/office/drawing/2014/main" id="{1BB945F7-80E0-F53B-DC6A-7BC058438792}"/>
              </a:ext>
            </a:extLst>
          </p:cNvPr>
          <p:cNvSpPr txBox="1"/>
          <p:nvPr/>
        </p:nvSpPr>
        <p:spPr>
          <a:xfrm>
            <a:off x="3576454" y="910278"/>
            <a:ext cx="10558346" cy="369332"/>
          </a:xfrm>
          <a:prstGeom prst="rect">
            <a:avLst/>
          </a:prstGeom>
          <a:noFill/>
        </p:spPr>
        <p:txBody>
          <a:bodyPr wrap="square">
            <a:spAutoFit/>
          </a:bodyPr>
          <a:lstStyle/>
          <a:p>
            <a:r>
              <a:rPr lang="en-GB" b="1" dirty="0"/>
              <a:t>WGS72</a:t>
            </a:r>
            <a:endParaRPr lang="en-DE" b="1" dirty="0"/>
          </a:p>
        </p:txBody>
      </p:sp>
      <p:sp>
        <p:nvSpPr>
          <p:cNvPr id="15" name="TextBox 14">
            <a:extLst>
              <a:ext uri="{FF2B5EF4-FFF2-40B4-BE49-F238E27FC236}">
                <a16:creationId xmlns:a16="http://schemas.microsoft.com/office/drawing/2014/main" id="{6A9FF9BA-C594-AC94-D913-5F622D5A493B}"/>
              </a:ext>
            </a:extLst>
          </p:cNvPr>
          <p:cNvSpPr txBox="1"/>
          <p:nvPr/>
        </p:nvSpPr>
        <p:spPr>
          <a:xfrm>
            <a:off x="9371371" y="122259"/>
            <a:ext cx="10558346" cy="369332"/>
          </a:xfrm>
          <a:prstGeom prst="rect">
            <a:avLst/>
          </a:prstGeom>
          <a:noFill/>
        </p:spPr>
        <p:txBody>
          <a:bodyPr wrap="square">
            <a:spAutoFit/>
          </a:bodyPr>
          <a:lstStyle/>
          <a:p>
            <a:r>
              <a:rPr lang="en-GB" b="1" dirty="0"/>
              <a:t>ITRF2005@2008</a:t>
            </a:r>
            <a:endParaRPr lang="en-DE" b="1" dirty="0"/>
          </a:p>
        </p:txBody>
      </p:sp>
      <p:sp>
        <p:nvSpPr>
          <p:cNvPr id="16" name="Rectangle 15">
            <a:extLst>
              <a:ext uri="{FF2B5EF4-FFF2-40B4-BE49-F238E27FC236}">
                <a16:creationId xmlns:a16="http://schemas.microsoft.com/office/drawing/2014/main" id="{89A698DA-C96A-30E1-AD95-534A1A4A66DB}"/>
              </a:ext>
            </a:extLst>
          </p:cNvPr>
          <p:cNvSpPr/>
          <p:nvPr/>
        </p:nvSpPr>
        <p:spPr>
          <a:xfrm>
            <a:off x="8290210" y="944697"/>
            <a:ext cx="334537" cy="180000"/>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DE" dirty="0"/>
          </a:p>
        </p:txBody>
      </p:sp>
      <p:sp>
        <p:nvSpPr>
          <p:cNvPr id="17" name="Rectangle 16">
            <a:extLst>
              <a:ext uri="{FF2B5EF4-FFF2-40B4-BE49-F238E27FC236}">
                <a16:creationId xmlns:a16="http://schemas.microsoft.com/office/drawing/2014/main" id="{4A2E239B-8CEF-8819-6064-2FA03D06CCB2}"/>
              </a:ext>
            </a:extLst>
          </p:cNvPr>
          <p:cNvSpPr/>
          <p:nvPr/>
        </p:nvSpPr>
        <p:spPr>
          <a:xfrm>
            <a:off x="8290745" y="1152129"/>
            <a:ext cx="334537" cy="180000"/>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DE" dirty="0"/>
          </a:p>
        </p:txBody>
      </p:sp>
      <p:sp>
        <p:nvSpPr>
          <p:cNvPr id="19" name="Rectangle 18">
            <a:extLst>
              <a:ext uri="{FF2B5EF4-FFF2-40B4-BE49-F238E27FC236}">
                <a16:creationId xmlns:a16="http://schemas.microsoft.com/office/drawing/2014/main" id="{8F7FF01C-8339-CD69-E5C6-A426BB172E09}"/>
              </a:ext>
            </a:extLst>
          </p:cNvPr>
          <p:cNvSpPr/>
          <p:nvPr/>
        </p:nvSpPr>
        <p:spPr>
          <a:xfrm>
            <a:off x="8290746" y="1355326"/>
            <a:ext cx="334537" cy="180000"/>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DE" dirty="0"/>
          </a:p>
        </p:txBody>
      </p:sp>
      <p:sp>
        <p:nvSpPr>
          <p:cNvPr id="20" name="Rectangle 19">
            <a:extLst>
              <a:ext uri="{FF2B5EF4-FFF2-40B4-BE49-F238E27FC236}">
                <a16:creationId xmlns:a16="http://schemas.microsoft.com/office/drawing/2014/main" id="{F28E831B-8CCA-CE8D-6343-3154BABD2CB5}"/>
              </a:ext>
            </a:extLst>
          </p:cNvPr>
          <p:cNvSpPr/>
          <p:nvPr/>
        </p:nvSpPr>
        <p:spPr>
          <a:xfrm>
            <a:off x="8290220" y="1568682"/>
            <a:ext cx="334537" cy="180000"/>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DE" dirty="0"/>
          </a:p>
        </p:txBody>
      </p:sp>
      <p:sp>
        <p:nvSpPr>
          <p:cNvPr id="21" name="Rectangle 20">
            <a:extLst>
              <a:ext uri="{FF2B5EF4-FFF2-40B4-BE49-F238E27FC236}">
                <a16:creationId xmlns:a16="http://schemas.microsoft.com/office/drawing/2014/main" id="{A30C67FC-E60B-6D8A-7DDA-2FDE0BC09601}"/>
              </a:ext>
            </a:extLst>
          </p:cNvPr>
          <p:cNvSpPr/>
          <p:nvPr/>
        </p:nvSpPr>
        <p:spPr>
          <a:xfrm>
            <a:off x="8290220" y="1771882"/>
            <a:ext cx="334537" cy="180000"/>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DE" dirty="0"/>
          </a:p>
        </p:txBody>
      </p:sp>
      <p:sp>
        <p:nvSpPr>
          <p:cNvPr id="22" name="Rectangle 21">
            <a:extLst>
              <a:ext uri="{FF2B5EF4-FFF2-40B4-BE49-F238E27FC236}">
                <a16:creationId xmlns:a16="http://schemas.microsoft.com/office/drawing/2014/main" id="{065877CE-0FF3-1E14-7A64-E0262844BEB7}"/>
              </a:ext>
            </a:extLst>
          </p:cNvPr>
          <p:cNvSpPr/>
          <p:nvPr/>
        </p:nvSpPr>
        <p:spPr>
          <a:xfrm>
            <a:off x="8290209" y="2553732"/>
            <a:ext cx="334537" cy="180000"/>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DE" dirty="0"/>
          </a:p>
        </p:txBody>
      </p:sp>
      <p:sp>
        <p:nvSpPr>
          <p:cNvPr id="23" name="Rectangle 22">
            <a:extLst>
              <a:ext uri="{FF2B5EF4-FFF2-40B4-BE49-F238E27FC236}">
                <a16:creationId xmlns:a16="http://schemas.microsoft.com/office/drawing/2014/main" id="{800CFB9C-4D46-A4A0-DA63-B71F7DE0C437}"/>
              </a:ext>
            </a:extLst>
          </p:cNvPr>
          <p:cNvSpPr/>
          <p:nvPr/>
        </p:nvSpPr>
        <p:spPr>
          <a:xfrm>
            <a:off x="8290209" y="2772376"/>
            <a:ext cx="334537" cy="180000"/>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DE" dirty="0"/>
          </a:p>
        </p:txBody>
      </p:sp>
      <p:sp>
        <p:nvSpPr>
          <p:cNvPr id="24" name="Rectangle 23">
            <a:extLst>
              <a:ext uri="{FF2B5EF4-FFF2-40B4-BE49-F238E27FC236}">
                <a16:creationId xmlns:a16="http://schemas.microsoft.com/office/drawing/2014/main" id="{B752F635-53B8-5B05-12E0-338545A9BB2F}"/>
              </a:ext>
            </a:extLst>
          </p:cNvPr>
          <p:cNvSpPr/>
          <p:nvPr/>
        </p:nvSpPr>
        <p:spPr>
          <a:xfrm>
            <a:off x="8290208" y="3374226"/>
            <a:ext cx="334537" cy="180000"/>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DE" dirty="0"/>
          </a:p>
        </p:txBody>
      </p:sp>
      <p:sp>
        <p:nvSpPr>
          <p:cNvPr id="25" name="Rectangle 24">
            <a:extLst>
              <a:ext uri="{FF2B5EF4-FFF2-40B4-BE49-F238E27FC236}">
                <a16:creationId xmlns:a16="http://schemas.microsoft.com/office/drawing/2014/main" id="{5C89A0AF-AE33-F84F-CE01-25C7324F4629}"/>
              </a:ext>
            </a:extLst>
          </p:cNvPr>
          <p:cNvSpPr/>
          <p:nvPr/>
        </p:nvSpPr>
        <p:spPr>
          <a:xfrm>
            <a:off x="8290207" y="3579585"/>
            <a:ext cx="334537" cy="180000"/>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DE" dirty="0"/>
          </a:p>
        </p:txBody>
      </p:sp>
      <p:sp>
        <p:nvSpPr>
          <p:cNvPr id="26" name="Rectangle 25">
            <a:extLst>
              <a:ext uri="{FF2B5EF4-FFF2-40B4-BE49-F238E27FC236}">
                <a16:creationId xmlns:a16="http://schemas.microsoft.com/office/drawing/2014/main" id="{8F932A60-75ED-9F5F-B534-46C76425BABA}"/>
              </a:ext>
            </a:extLst>
          </p:cNvPr>
          <p:cNvSpPr/>
          <p:nvPr/>
        </p:nvSpPr>
        <p:spPr>
          <a:xfrm>
            <a:off x="8290206" y="4376723"/>
            <a:ext cx="334537" cy="180000"/>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DE" dirty="0"/>
          </a:p>
        </p:txBody>
      </p:sp>
      <p:sp>
        <p:nvSpPr>
          <p:cNvPr id="27" name="Rectangle 26">
            <a:extLst>
              <a:ext uri="{FF2B5EF4-FFF2-40B4-BE49-F238E27FC236}">
                <a16:creationId xmlns:a16="http://schemas.microsoft.com/office/drawing/2014/main" id="{4BB20D19-AD4E-0F29-1BB5-1B7D7042098E}"/>
              </a:ext>
            </a:extLst>
          </p:cNvPr>
          <p:cNvSpPr/>
          <p:nvPr/>
        </p:nvSpPr>
        <p:spPr>
          <a:xfrm>
            <a:off x="8290206" y="4584178"/>
            <a:ext cx="334537" cy="180000"/>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DE" dirty="0"/>
          </a:p>
        </p:txBody>
      </p:sp>
      <p:sp>
        <p:nvSpPr>
          <p:cNvPr id="28" name="Rectangle 27">
            <a:extLst>
              <a:ext uri="{FF2B5EF4-FFF2-40B4-BE49-F238E27FC236}">
                <a16:creationId xmlns:a16="http://schemas.microsoft.com/office/drawing/2014/main" id="{40D61944-DDA3-0596-DD0A-34AA8452A44B}"/>
              </a:ext>
            </a:extLst>
          </p:cNvPr>
          <p:cNvSpPr/>
          <p:nvPr/>
        </p:nvSpPr>
        <p:spPr>
          <a:xfrm>
            <a:off x="8290206" y="5189689"/>
            <a:ext cx="334537" cy="180000"/>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DE" dirty="0"/>
          </a:p>
        </p:txBody>
      </p:sp>
      <p:sp>
        <p:nvSpPr>
          <p:cNvPr id="29" name="Rectangle 28">
            <a:extLst>
              <a:ext uri="{FF2B5EF4-FFF2-40B4-BE49-F238E27FC236}">
                <a16:creationId xmlns:a16="http://schemas.microsoft.com/office/drawing/2014/main" id="{A215ACC0-3F17-0709-C4EF-119F17AFF5A9}"/>
              </a:ext>
            </a:extLst>
          </p:cNvPr>
          <p:cNvSpPr/>
          <p:nvPr/>
        </p:nvSpPr>
        <p:spPr>
          <a:xfrm>
            <a:off x="8290205" y="5994739"/>
            <a:ext cx="334537" cy="180000"/>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DE" dirty="0"/>
          </a:p>
        </p:txBody>
      </p:sp>
      <p:sp>
        <p:nvSpPr>
          <p:cNvPr id="30" name="Rectangle 29">
            <a:extLst>
              <a:ext uri="{FF2B5EF4-FFF2-40B4-BE49-F238E27FC236}">
                <a16:creationId xmlns:a16="http://schemas.microsoft.com/office/drawing/2014/main" id="{6E61F7DD-EE5E-014C-4CE3-A4C66677A9A5}"/>
              </a:ext>
            </a:extLst>
          </p:cNvPr>
          <p:cNvSpPr/>
          <p:nvPr/>
        </p:nvSpPr>
        <p:spPr>
          <a:xfrm>
            <a:off x="8290205" y="6203223"/>
            <a:ext cx="334537" cy="180000"/>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DE" dirty="0"/>
          </a:p>
        </p:txBody>
      </p:sp>
      <p:sp>
        <p:nvSpPr>
          <p:cNvPr id="31" name="Rectangle 30">
            <a:extLst>
              <a:ext uri="{FF2B5EF4-FFF2-40B4-BE49-F238E27FC236}">
                <a16:creationId xmlns:a16="http://schemas.microsoft.com/office/drawing/2014/main" id="{B7FA162F-F25B-6082-4EB8-828386B0B6C0}"/>
              </a:ext>
            </a:extLst>
          </p:cNvPr>
          <p:cNvSpPr/>
          <p:nvPr/>
        </p:nvSpPr>
        <p:spPr>
          <a:xfrm>
            <a:off x="8290204" y="6411292"/>
            <a:ext cx="334537" cy="180000"/>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DE" dirty="0"/>
          </a:p>
        </p:txBody>
      </p:sp>
      <p:sp>
        <p:nvSpPr>
          <p:cNvPr id="32" name="Rectangle 31">
            <a:extLst>
              <a:ext uri="{FF2B5EF4-FFF2-40B4-BE49-F238E27FC236}">
                <a16:creationId xmlns:a16="http://schemas.microsoft.com/office/drawing/2014/main" id="{6B394584-7D37-5CF2-6043-44BDCCD3090C}"/>
              </a:ext>
            </a:extLst>
          </p:cNvPr>
          <p:cNvSpPr/>
          <p:nvPr/>
        </p:nvSpPr>
        <p:spPr>
          <a:xfrm>
            <a:off x="8290204" y="4792117"/>
            <a:ext cx="334537" cy="180000"/>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DE" dirty="0"/>
          </a:p>
        </p:txBody>
      </p:sp>
    </p:spTree>
    <p:extLst>
      <p:ext uri="{BB962C8B-B14F-4D97-AF65-F5344CB8AC3E}">
        <p14:creationId xmlns:p14="http://schemas.microsoft.com/office/powerpoint/2010/main" val="3557649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B5009-D7AF-FA7F-E083-4988648127C5}"/>
            </a:ext>
          </a:extLst>
        </p:cNvPr>
        <p:cNvGrpSpPr/>
        <p:nvPr/>
      </p:nvGrpSpPr>
      <p:grpSpPr>
        <a:xfrm>
          <a:off x="0" y="0"/>
          <a:ext cx="0" cy="0"/>
          <a:chOff x="0" y="0"/>
          <a:chExt cx="0" cy="0"/>
        </a:xfrm>
      </p:grpSpPr>
      <p:sp>
        <p:nvSpPr>
          <p:cNvPr id="9" name="Title 2">
            <a:extLst>
              <a:ext uri="{FF2B5EF4-FFF2-40B4-BE49-F238E27FC236}">
                <a16:creationId xmlns:a16="http://schemas.microsoft.com/office/drawing/2014/main" id="{45216AAF-DA0D-1B5E-4377-185B5A44E24D}"/>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Computing transformation parameters</a:t>
            </a:r>
            <a:endParaRPr kumimoji="0" lang="en-GB"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pic>
        <p:nvPicPr>
          <p:cNvPr id="2" name="Picture 1" descr="A logo with a circular design&#10;&#10;Description automatically generated with medium confidence">
            <a:extLst>
              <a:ext uri="{FF2B5EF4-FFF2-40B4-BE49-F238E27FC236}">
                <a16:creationId xmlns:a16="http://schemas.microsoft.com/office/drawing/2014/main" id="{13AB43C6-54C2-1D3B-592E-8CDE380D27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pic>
        <p:nvPicPr>
          <p:cNvPr id="5" name="Picture 4">
            <a:extLst>
              <a:ext uri="{FF2B5EF4-FFF2-40B4-BE49-F238E27FC236}">
                <a16:creationId xmlns:a16="http://schemas.microsoft.com/office/drawing/2014/main" id="{731DBAD8-AE79-0C46-CD5C-C6558AE97E6D}"/>
              </a:ext>
            </a:extLst>
          </p:cNvPr>
          <p:cNvPicPr>
            <a:picLocks noChangeAspect="1"/>
          </p:cNvPicPr>
          <p:nvPr/>
        </p:nvPicPr>
        <p:blipFill>
          <a:blip r:embed="rId4"/>
          <a:stretch>
            <a:fillRect/>
          </a:stretch>
        </p:blipFill>
        <p:spPr>
          <a:xfrm>
            <a:off x="2762078" y="1614978"/>
            <a:ext cx="6667843" cy="1511378"/>
          </a:xfrm>
          <a:prstGeom prst="rect">
            <a:avLst/>
          </a:prstGeom>
        </p:spPr>
      </p:pic>
      <p:pic>
        <p:nvPicPr>
          <p:cNvPr id="8" name="Picture 7">
            <a:extLst>
              <a:ext uri="{FF2B5EF4-FFF2-40B4-BE49-F238E27FC236}">
                <a16:creationId xmlns:a16="http://schemas.microsoft.com/office/drawing/2014/main" id="{542C4519-7C5E-0AC4-8338-A32E81805736}"/>
              </a:ext>
            </a:extLst>
          </p:cNvPr>
          <p:cNvPicPr>
            <a:picLocks noChangeAspect="1"/>
          </p:cNvPicPr>
          <p:nvPr/>
        </p:nvPicPr>
        <p:blipFill>
          <a:blip r:embed="rId5"/>
          <a:srcRect t="25563"/>
          <a:stretch/>
        </p:blipFill>
        <p:spPr>
          <a:xfrm>
            <a:off x="1751390" y="3490804"/>
            <a:ext cx="8689217" cy="2491198"/>
          </a:xfrm>
          <a:prstGeom prst="rect">
            <a:avLst/>
          </a:prstGeom>
        </p:spPr>
      </p:pic>
      <p:sp>
        <p:nvSpPr>
          <p:cNvPr id="10" name="Rectangle 9">
            <a:extLst>
              <a:ext uri="{FF2B5EF4-FFF2-40B4-BE49-F238E27FC236}">
                <a16:creationId xmlns:a16="http://schemas.microsoft.com/office/drawing/2014/main" id="{1AB0B23B-2A96-205D-F7BF-BFB997FE00D0}"/>
              </a:ext>
            </a:extLst>
          </p:cNvPr>
          <p:cNvSpPr/>
          <p:nvPr/>
        </p:nvSpPr>
        <p:spPr>
          <a:xfrm>
            <a:off x="2243666" y="4475667"/>
            <a:ext cx="2050143" cy="1205468"/>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DE" dirty="0"/>
          </a:p>
        </p:txBody>
      </p:sp>
      <p:sp>
        <p:nvSpPr>
          <p:cNvPr id="11" name="Rectangle 10">
            <a:extLst>
              <a:ext uri="{FF2B5EF4-FFF2-40B4-BE49-F238E27FC236}">
                <a16:creationId xmlns:a16="http://schemas.microsoft.com/office/drawing/2014/main" id="{F8F933B0-2042-A91D-12BA-CEE5EF82CFC8}"/>
              </a:ext>
            </a:extLst>
          </p:cNvPr>
          <p:cNvSpPr/>
          <p:nvPr/>
        </p:nvSpPr>
        <p:spPr>
          <a:xfrm>
            <a:off x="2243665" y="3270199"/>
            <a:ext cx="2050144" cy="1205468"/>
          </a:xfrm>
          <a:prstGeom prst="rect">
            <a:avLst/>
          </a:prstGeom>
          <a:solidFill>
            <a:schemeClr val="accent6">
              <a:lumMod val="60000"/>
              <a:lumOff val="40000"/>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DE" dirty="0"/>
          </a:p>
        </p:txBody>
      </p:sp>
      <p:sp>
        <p:nvSpPr>
          <p:cNvPr id="12" name="Rectangle 11">
            <a:extLst>
              <a:ext uri="{FF2B5EF4-FFF2-40B4-BE49-F238E27FC236}">
                <a16:creationId xmlns:a16="http://schemas.microsoft.com/office/drawing/2014/main" id="{A56CD26B-1AB6-4CDD-D790-DF6494CD2D30}"/>
              </a:ext>
            </a:extLst>
          </p:cNvPr>
          <p:cNvSpPr/>
          <p:nvPr/>
        </p:nvSpPr>
        <p:spPr>
          <a:xfrm>
            <a:off x="10070436" y="5671144"/>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 Box 2">
            <a:extLst>
              <a:ext uri="{FF2B5EF4-FFF2-40B4-BE49-F238E27FC236}">
                <a16:creationId xmlns:a16="http://schemas.microsoft.com/office/drawing/2014/main" id="{F791374E-2FA1-9442-D387-B844D460F889}"/>
              </a:ext>
            </a:extLst>
          </p:cNvPr>
          <p:cNvSpPr txBox="1">
            <a:spLocks noChangeArrowheads="1"/>
          </p:cNvSpPr>
          <p:nvPr/>
        </p:nvSpPr>
        <p:spPr bwMode="auto">
          <a:xfrm>
            <a:off x="10388040" y="5888042"/>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792B8"/>
                </a:solidFill>
                <a:effectLst/>
                <a:uLnTx/>
                <a:uFillTx/>
                <a:latin typeface="Roboto Condensed" panose="02000000000000000000" pitchFamily="2" charset="0"/>
                <a:ea typeface="Georgia" panose="02040502050405020303" pitchFamily="18" charset="0"/>
                <a:cs typeface="Open Sans Extrabold" panose="020B0606030504020204" pitchFamily="34" charset="0"/>
              </a:rPr>
              <a:t>STRONGER.</a:t>
            </a:r>
            <a:endParaRPr kumimoji="0" lang="en-DE" sz="1100" b="0" i="0" u="none" strike="noStrike" kern="1200" cap="none" spc="0" normalizeH="0" baseline="0" noProof="0" dirty="0">
              <a:ln>
                <a:noFill/>
              </a:ln>
              <a:solidFill>
                <a:srgbClr val="2792B8"/>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792B8"/>
                </a:solidFill>
                <a:effectLst/>
                <a:uLnTx/>
                <a:uFillTx/>
                <a:latin typeface="Roboto Condensed" panose="02000000000000000000" pitchFamily="2" charset="0"/>
                <a:ea typeface="Georgia" panose="02040502050405020303" pitchFamily="18" charset="0"/>
                <a:cs typeface="Open Sans Extrabold" panose="020B0606030504020204" pitchFamily="34" charset="0"/>
              </a:rPr>
              <a:t>TOGETHER.</a:t>
            </a:r>
            <a:endParaRPr kumimoji="0" lang="en-DE" sz="1100" b="0" i="0" u="none" strike="noStrike" kern="1200" cap="none" spc="0" normalizeH="0" baseline="0" noProof="0" dirty="0">
              <a:ln>
                <a:noFill/>
              </a:ln>
              <a:solidFill>
                <a:srgbClr val="2792B8"/>
              </a:solidFill>
              <a:effectLst/>
              <a:uLnTx/>
              <a:uFillTx/>
              <a:latin typeface="Georgia" panose="02040502050405020303" pitchFamily="18" charset="0"/>
              <a:ea typeface="Georgia" panose="02040502050405020303" pitchFamily="18" charset="0"/>
              <a:cs typeface="Georgia" panose="02040502050405020303" pitchFamily="18" charset="0"/>
            </a:endParaRPr>
          </a:p>
        </p:txBody>
      </p:sp>
      <p:sp>
        <p:nvSpPr>
          <p:cNvPr id="35" name="Rectangle 34">
            <a:extLst>
              <a:ext uri="{FF2B5EF4-FFF2-40B4-BE49-F238E27FC236}">
                <a16:creationId xmlns:a16="http://schemas.microsoft.com/office/drawing/2014/main" id="{2CB27DF6-1771-7BAF-5680-09CF3750950F}"/>
              </a:ext>
            </a:extLst>
          </p:cNvPr>
          <p:cNvSpPr/>
          <p:nvPr/>
        </p:nvSpPr>
        <p:spPr>
          <a:xfrm>
            <a:off x="10492180" y="6652582"/>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480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E7897-95A2-C783-C982-8FADC8F250F0}"/>
            </a:ext>
          </a:extLst>
        </p:cNvPr>
        <p:cNvGrpSpPr/>
        <p:nvPr/>
      </p:nvGrpSpPr>
      <p:grpSpPr>
        <a:xfrm>
          <a:off x="0" y="0"/>
          <a:ext cx="0" cy="0"/>
          <a:chOff x="0" y="0"/>
          <a:chExt cx="0" cy="0"/>
        </a:xfrm>
      </p:grpSpPr>
      <p:sp>
        <p:nvSpPr>
          <p:cNvPr id="9" name="Title 2">
            <a:extLst>
              <a:ext uri="{FF2B5EF4-FFF2-40B4-BE49-F238E27FC236}">
                <a16:creationId xmlns:a16="http://schemas.microsoft.com/office/drawing/2014/main" id="{AEED1D15-7CB6-57E7-77A1-34BF1F63A1FA}"/>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Computing transformation parameters</a:t>
            </a:r>
            <a:endParaRPr kumimoji="0" lang="en-GB"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pic>
        <p:nvPicPr>
          <p:cNvPr id="2" name="Picture 1" descr="A logo with a circular design&#10;&#10;Description automatically generated with medium confidence">
            <a:extLst>
              <a:ext uri="{FF2B5EF4-FFF2-40B4-BE49-F238E27FC236}">
                <a16:creationId xmlns:a16="http://schemas.microsoft.com/office/drawing/2014/main" id="{BC3CCB05-1B70-748E-ED9E-78CB1529B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Rectangle 2">
            <a:extLst>
              <a:ext uri="{FF2B5EF4-FFF2-40B4-BE49-F238E27FC236}">
                <a16:creationId xmlns:a16="http://schemas.microsoft.com/office/drawing/2014/main" id="{F127E8C2-2653-260A-4247-E2018115E8C2}"/>
              </a:ext>
            </a:extLst>
          </p:cNvPr>
          <p:cNvSpPr/>
          <p:nvPr/>
        </p:nvSpPr>
        <p:spPr>
          <a:xfrm>
            <a:off x="10070436" y="5671144"/>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Box 2">
            <a:extLst>
              <a:ext uri="{FF2B5EF4-FFF2-40B4-BE49-F238E27FC236}">
                <a16:creationId xmlns:a16="http://schemas.microsoft.com/office/drawing/2014/main" id="{2550A2A0-6E85-9311-11FD-EAF6DA9E2404}"/>
              </a:ext>
            </a:extLst>
          </p:cNvPr>
          <p:cNvSpPr txBox="1">
            <a:spLocks noChangeArrowheads="1"/>
          </p:cNvSpPr>
          <p:nvPr/>
        </p:nvSpPr>
        <p:spPr bwMode="auto">
          <a:xfrm>
            <a:off x="10388040" y="5888042"/>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792B8"/>
                </a:solidFill>
                <a:effectLst/>
                <a:uLnTx/>
                <a:uFillTx/>
                <a:latin typeface="Roboto Condensed" panose="02000000000000000000" pitchFamily="2" charset="0"/>
                <a:ea typeface="Georgia" panose="02040502050405020303" pitchFamily="18" charset="0"/>
                <a:cs typeface="Open Sans Extrabold" panose="020B0606030504020204" pitchFamily="34" charset="0"/>
              </a:rPr>
              <a:t>STRONGER.</a:t>
            </a:r>
            <a:endParaRPr kumimoji="0" lang="en-DE" sz="1100" b="0" i="0" u="none" strike="noStrike" kern="1200" cap="none" spc="0" normalizeH="0" baseline="0" noProof="0" dirty="0">
              <a:ln>
                <a:noFill/>
              </a:ln>
              <a:solidFill>
                <a:srgbClr val="2792B8"/>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792B8"/>
                </a:solidFill>
                <a:effectLst/>
                <a:uLnTx/>
                <a:uFillTx/>
                <a:latin typeface="Roboto Condensed" panose="02000000000000000000" pitchFamily="2" charset="0"/>
                <a:ea typeface="Georgia" panose="02040502050405020303" pitchFamily="18" charset="0"/>
                <a:cs typeface="Open Sans Extrabold" panose="020B0606030504020204" pitchFamily="34" charset="0"/>
              </a:rPr>
              <a:t>TOGETHER.</a:t>
            </a:r>
            <a:endParaRPr kumimoji="0" lang="en-DE" sz="1100" b="0" i="0" u="none" strike="noStrike" kern="1200" cap="none" spc="0" normalizeH="0" baseline="0" noProof="0" dirty="0">
              <a:ln>
                <a:noFill/>
              </a:ln>
              <a:solidFill>
                <a:srgbClr val="2792B8"/>
              </a:solidFill>
              <a:effectLst/>
              <a:uLnTx/>
              <a:uFillTx/>
              <a:latin typeface="Georgia" panose="02040502050405020303" pitchFamily="18" charset="0"/>
              <a:ea typeface="Georgia" panose="02040502050405020303" pitchFamily="18" charset="0"/>
              <a:cs typeface="Georgia" panose="02040502050405020303" pitchFamily="18" charset="0"/>
            </a:endParaRPr>
          </a:p>
        </p:txBody>
      </p:sp>
      <p:sp>
        <p:nvSpPr>
          <p:cNvPr id="6" name="Rectangle 5">
            <a:extLst>
              <a:ext uri="{FF2B5EF4-FFF2-40B4-BE49-F238E27FC236}">
                <a16:creationId xmlns:a16="http://schemas.microsoft.com/office/drawing/2014/main" id="{F3E5DFB1-75F4-9EFA-7C38-E24ABD2DA231}"/>
              </a:ext>
            </a:extLst>
          </p:cNvPr>
          <p:cNvSpPr/>
          <p:nvPr/>
        </p:nvSpPr>
        <p:spPr>
          <a:xfrm>
            <a:off x="10492180" y="6652582"/>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B8C0203-5530-4FDF-BE35-ACA355F4BC09}"/>
              </a:ext>
            </a:extLst>
          </p:cNvPr>
          <p:cNvSpPr txBox="1"/>
          <p:nvPr/>
        </p:nvSpPr>
        <p:spPr>
          <a:xfrm>
            <a:off x="601133" y="1515428"/>
            <a:ext cx="11302481" cy="3693319"/>
          </a:xfrm>
          <a:prstGeom prst="rect">
            <a:avLst/>
          </a:prstGeom>
          <a:noFill/>
        </p:spPr>
        <p:txBody>
          <a:bodyPr wrap="square">
            <a:spAutoFit/>
          </a:bodyPr>
          <a:lstStyle/>
          <a:p>
            <a:pPr marL="342900" indent="-342900">
              <a:buFont typeface="Arial" panose="020B0604020202020204" pitchFamily="34" charset="0"/>
              <a:buChar char="•"/>
            </a:pPr>
            <a:r>
              <a:rPr lang="en-GB" dirty="0"/>
              <a:t>Need at least 3 common points; but the more you have the better</a:t>
            </a:r>
          </a:p>
          <a:p>
            <a:pPr marL="342900" indent="-342900">
              <a:buFont typeface="Arial" panose="020B0604020202020204" pitchFamily="34" charset="0"/>
              <a:buChar char="•"/>
            </a:pPr>
            <a:r>
              <a:rPr lang="en-GB" dirty="0"/>
              <a:t>The transformation parameters are computed using a least squares adjustment process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b="1" dirty="0"/>
              <a:t>Translation Parameters (𝑇𝑥,𝑇𝑦,𝑇𝑧):</a:t>
            </a:r>
          </a:p>
          <a:p>
            <a:pPr marL="800100" lvl="1" indent="-342900">
              <a:buFont typeface="Arial" panose="020B0604020202020204" pitchFamily="34" charset="0"/>
              <a:buChar char="•"/>
            </a:pPr>
            <a:r>
              <a:rPr lang="en-GB" dirty="0"/>
              <a:t>Compute the mean difference between corresponding coordinates of Datum 1 and Datum 2 to get initial translation values.</a:t>
            </a:r>
          </a:p>
          <a:p>
            <a:pPr lvl="1"/>
            <a:endParaRPr lang="en-GB" dirty="0"/>
          </a:p>
          <a:p>
            <a:pPr marL="342900" indent="-342900">
              <a:buFont typeface="Arial" panose="020B0604020202020204" pitchFamily="34" charset="0"/>
              <a:buChar char="•"/>
            </a:pPr>
            <a:r>
              <a:rPr lang="en-GB" b="1" dirty="0"/>
              <a:t>Scale Factor (𝑠):</a:t>
            </a:r>
          </a:p>
          <a:p>
            <a:pPr marL="800100" lvl="1" indent="-342900">
              <a:buFont typeface="Arial" panose="020B0604020202020204" pitchFamily="34" charset="0"/>
              <a:buChar char="•"/>
            </a:pPr>
            <a:r>
              <a:rPr lang="en-GB" dirty="0"/>
              <a:t>Estimate the scale change as the ratio of the distances between points in Datum 2 and Datum 1.</a:t>
            </a:r>
          </a:p>
          <a:p>
            <a:pPr marL="800100" lvl="1" indent="-342900">
              <a:buFont typeface="Arial" panose="020B0604020202020204" pitchFamily="34" charset="0"/>
              <a:buChar char="•"/>
            </a:pPr>
            <a:endParaRPr lang="en-GB" dirty="0"/>
          </a:p>
          <a:p>
            <a:pPr marL="342900" indent="-342900">
              <a:buFont typeface="Arial" panose="020B0604020202020204" pitchFamily="34" charset="0"/>
              <a:buChar char="•"/>
            </a:pPr>
            <a:r>
              <a:rPr lang="en-GB" b="1" dirty="0"/>
              <a:t>Rotation Parameters (𝑅𝑥,𝑅𝑦,𝑅𝑧):</a:t>
            </a:r>
          </a:p>
          <a:p>
            <a:pPr marL="800100" lvl="1" indent="-342900">
              <a:buFont typeface="Arial" panose="020B0604020202020204" pitchFamily="34" charset="0"/>
              <a:buChar char="•"/>
            </a:pPr>
            <a:r>
              <a:rPr lang="en-GB" dirty="0"/>
              <a:t>Compute the rotation angles that best align Datum 1 with Datum 2. This involves solving for the rotation matrix 𝑅 using a linearized form of the transformation equations.</a:t>
            </a:r>
          </a:p>
        </p:txBody>
      </p:sp>
    </p:spTree>
    <p:extLst>
      <p:ext uri="{BB962C8B-B14F-4D97-AF65-F5344CB8AC3E}">
        <p14:creationId xmlns:p14="http://schemas.microsoft.com/office/powerpoint/2010/main" val="178014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5AF84-2312-3C12-7156-077F594D56C6}"/>
            </a:ext>
          </a:extLst>
        </p:cNvPr>
        <p:cNvGrpSpPr/>
        <p:nvPr/>
      </p:nvGrpSpPr>
      <p:grpSpPr>
        <a:xfrm>
          <a:off x="0" y="0"/>
          <a:ext cx="0" cy="0"/>
          <a:chOff x="0" y="0"/>
          <a:chExt cx="0" cy="0"/>
        </a:xfrm>
      </p:grpSpPr>
      <p:sp>
        <p:nvSpPr>
          <p:cNvPr id="9" name="Title 2">
            <a:extLst>
              <a:ext uri="{FF2B5EF4-FFF2-40B4-BE49-F238E27FC236}">
                <a16:creationId xmlns:a16="http://schemas.microsoft.com/office/drawing/2014/main" id="{2985D15F-2ACF-C92B-36F2-192A32534B62}"/>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Computing transformation parameters</a:t>
            </a:r>
            <a:endParaRPr kumimoji="0" lang="en-GB"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pic>
        <p:nvPicPr>
          <p:cNvPr id="2" name="Picture 1" descr="A logo with a circular design&#10;&#10;Description automatically generated with medium confidence">
            <a:extLst>
              <a:ext uri="{FF2B5EF4-FFF2-40B4-BE49-F238E27FC236}">
                <a16:creationId xmlns:a16="http://schemas.microsoft.com/office/drawing/2014/main" id="{A69C2505-761D-B52D-0F48-934310593A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Rectangle 2">
            <a:extLst>
              <a:ext uri="{FF2B5EF4-FFF2-40B4-BE49-F238E27FC236}">
                <a16:creationId xmlns:a16="http://schemas.microsoft.com/office/drawing/2014/main" id="{C428276C-4537-87F3-9821-3C2AABD27750}"/>
              </a:ext>
            </a:extLst>
          </p:cNvPr>
          <p:cNvSpPr/>
          <p:nvPr/>
        </p:nvSpPr>
        <p:spPr>
          <a:xfrm>
            <a:off x="10070436" y="5671144"/>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Box 2">
            <a:extLst>
              <a:ext uri="{FF2B5EF4-FFF2-40B4-BE49-F238E27FC236}">
                <a16:creationId xmlns:a16="http://schemas.microsoft.com/office/drawing/2014/main" id="{0C4B2847-2606-25E9-6E8C-1F3DB35173FA}"/>
              </a:ext>
            </a:extLst>
          </p:cNvPr>
          <p:cNvSpPr txBox="1">
            <a:spLocks noChangeArrowheads="1"/>
          </p:cNvSpPr>
          <p:nvPr/>
        </p:nvSpPr>
        <p:spPr bwMode="auto">
          <a:xfrm>
            <a:off x="10388040" y="5888042"/>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792B8"/>
                </a:solidFill>
                <a:effectLst/>
                <a:uLnTx/>
                <a:uFillTx/>
                <a:latin typeface="Roboto Condensed" panose="02000000000000000000" pitchFamily="2" charset="0"/>
                <a:ea typeface="Georgia" panose="02040502050405020303" pitchFamily="18" charset="0"/>
                <a:cs typeface="Open Sans Extrabold" panose="020B0606030504020204" pitchFamily="34" charset="0"/>
              </a:rPr>
              <a:t>STRONGER.</a:t>
            </a:r>
            <a:endParaRPr kumimoji="0" lang="en-DE" sz="1100" b="0" i="0" u="none" strike="noStrike" kern="1200" cap="none" spc="0" normalizeH="0" baseline="0" noProof="0" dirty="0">
              <a:ln>
                <a:noFill/>
              </a:ln>
              <a:solidFill>
                <a:srgbClr val="2792B8"/>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792B8"/>
                </a:solidFill>
                <a:effectLst/>
                <a:uLnTx/>
                <a:uFillTx/>
                <a:latin typeface="Roboto Condensed" panose="02000000000000000000" pitchFamily="2" charset="0"/>
                <a:ea typeface="Georgia" panose="02040502050405020303" pitchFamily="18" charset="0"/>
                <a:cs typeface="Open Sans Extrabold" panose="020B0606030504020204" pitchFamily="34" charset="0"/>
              </a:rPr>
              <a:t>TOGETHER.</a:t>
            </a:r>
            <a:endParaRPr kumimoji="0" lang="en-DE" sz="1100" b="0" i="0" u="none" strike="noStrike" kern="1200" cap="none" spc="0" normalizeH="0" baseline="0" noProof="0" dirty="0">
              <a:ln>
                <a:noFill/>
              </a:ln>
              <a:solidFill>
                <a:srgbClr val="2792B8"/>
              </a:solidFill>
              <a:effectLst/>
              <a:uLnTx/>
              <a:uFillTx/>
              <a:latin typeface="Georgia" panose="02040502050405020303" pitchFamily="18" charset="0"/>
              <a:ea typeface="Georgia" panose="02040502050405020303" pitchFamily="18" charset="0"/>
              <a:cs typeface="Georgia" panose="02040502050405020303" pitchFamily="18" charset="0"/>
            </a:endParaRPr>
          </a:p>
        </p:txBody>
      </p:sp>
      <p:sp>
        <p:nvSpPr>
          <p:cNvPr id="6" name="Rectangle 5">
            <a:extLst>
              <a:ext uri="{FF2B5EF4-FFF2-40B4-BE49-F238E27FC236}">
                <a16:creationId xmlns:a16="http://schemas.microsoft.com/office/drawing/2014/main" id="{6D548B24-9387-7E2D-A2A7-6C092D366001}"/>
              </a:ext>
            </a:extLst>
          </p:cNvPr>
          <p:cNvSpPr/>
          <p:nvPr/>
        </p:nvSpPr>
        <p:spPr>
          <a:xfrm>
            <a:off x="10492180" y="6652582"/>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0729AA1-9458-AB36-D66F-9DF5E3E95A4D}"/>
              </a:ext>
            </a:extLst>
          </p:cNvPr>
          <p:cNvSpPr txBox="1"/>
          <p:nvPr/>
        </p:nvSpPr>
        <p:spPr>
          <a:xfrm>
            <a:off x="601133" y="1255278"/>
            <a:ext cx="11302481" cy="5078313"/>
          </a:xfrm>
          <a:prstGeom prst="rect">
            <a:avLst/>
          </a:prstGeom>
          <a:noFill/>
        </p:spPr>
        <p:txBody>
          <a:bodyPr wrap="square">
            <a:spAutoFit/>
          </a:bodyPr>
          <a:lstStyle/>
          <a:p>
            <a:r>
              <a:rPr lang="en-GB" b="1" dirty="0"/>
              <a:t>Solve the Linearized System</a:t>
            </a:r>
          </a:p>
          <a:p>
            <a:pPr marL="285750" indent="-285750">
              <a:buFont typeface="Arial" panose="020B0604020202020204" pitchFamily="34" charset="0"/>
              <a:buChar char="•"/>
            </a:pPr>
            <a:r>
              <a:rPr lang="en-GB" dirty="0"/>
              <a:t>Set up a system of equations:</a:t>
            </a:r>
          </a:p>
          <a:p>
            <a:pPr marL="285750" indent="-285750">
              <a:buFont typeface="Arial" panose="020B0604020202020204" pitchFamily="34" charset="0"/>
              <a:buChar char="•"/>
            </a:pPr>
            <a:r>
              <a:rPr lang="el-GR" dirty="0"/>
              <a:t>Δ=𝐴⋅𝑃</a:t>
            </a:r>
            <a:endParaRPr lang="en-US" dirty="0"/>
          </a:p>
          <a:p>
            <a:pPr marL="742950" lvl="1" indent="-285750">
              <a:buFont typeface="Arial" panose="020B0604020202020204" pitchFamily="34" charset="0"/>
              <a:buChar char="•"/>
            </a:pPr>
            <a:r>
              <a:rPr lang="el-GR" dirty="0"/>
              <a:t>Δ: </a:t>
            </a:r>
            <a:r>
              <a:rPr lang="en-GB" dirty="0"/>
              <a:t>The differences between the observed and transformed coordinates.</a:t>
            </a:r>
          </a:p>
          <a:p>
            <a:pPr marL="742950" lvl="1" indent="-285750">
              <a:buFont typeface="Arial" panose="020B0604020202020204" pitchFamily="34" charset="0"/>
              <a:buChar char="•"/>
            </a:pPr>
            <a:r>
              <a:rPr lang="en-GB" dirty="0"/>
              <a:t>𝐴: The design matrix (based on partial derivatives of the transformation equations).</a:t>
            </a:r>
          </a:p>
          <a:p>
            <a:pPr marL="742950" lvl="1" indent="-285750">
              <a:buFont typeface="Arial" panose="020B0604020202020204" pitchFamily="34" charset="0"/>
              <a:buChar char="•"/>
            </a:pPr>
            <a:r>
              <a:rPr lang="en-GB" dirty="0"/>
              <a:t>𝑃: The unknown parameters (𝑇𝑥,𝑇𝑦,𝑇𝑧,𝑅𝑥,𝑅𝑦,𝑅𝑧,𝑠).</a:t>
            </a:r>
          </a:p>
          <a:p>
            <a:pPr lvl="1"/>
            <a:endParaRPr lang="en-GB" dirty="0"/>
          </a:p>
          <a:p>
            <a:r>
              <a:rPr lang="en-GB" b="1" dirty="0"/>
              <a:t>Iteratively Refine the Parameters</a:t>
            </a:r>
          </a:p>
          <a:p>
            <a:pPr marL="285750" indent="-285750">
              <a:buFont typeface="Arial" panose="020B0604020202020204" pitchFamily="34" charset="0"/>
              <a:buChar char="•"/>
            </a:pPr>
            <a:r>
              <a:rPr lang="en-GB" dirty="0"/>
              <a:t>Solve for 𝑃 using matrix operations (e.g., 𝑃=(𝐴</a:t>
            </a:r>
            <a:r>
              <a:rPr lang="en-GB" baseline="30000" dirty="0"/>
              <a:t>𝑇</a:t>
            </a:r>
            <a:r>
              <a:rPr lang="en-GB" dirty="0"/>
              <a:t>𝐴)</a:t>
            </a:r>
            <a:r>
              <a:rPr lang="en-GB" baseline="30000" dirty="0"/>
              <a:t>−1</a:t>
            </a:r>
            <a:r>
              <a:rPr lang="en-GB" dirty="0"/>
              <a:t>𝐴</a:t>
            </a:r>
            <a:r>
              <a:rPr lang="en-GB" baseline="30000" dirty="0"/>
              <a:t>𝑇</a:t>
            </a:r>
            <a:r>
              <a:rPr lang="el-GR" dirty="0"/>
              <a:t>Δ</a:t>
            </a:r>
            <a:endParaRPr lang="en-US" dirty="0"/>
          </a:p>
          <a:p>
            <a:pPr marL="285750" indent="-285750">
              <a:buFont typeface="Arial" panose="020B0604020202020204" pitchFamily="34" charset="0"/>
              <a:buChar char="•"/>
            </a:pPr>
            <a:r>
              <a:rPr lang="en-GB" dirty="0"/>
              <a:t>Apply the estimated parameters to the input data.</a:t>
            </a:r>
          </a:p>
          <a:p>
            <a:pPr marL="285750" indent="-285750">
              <a:buFont typeface="Arial" panose="020B0604020202020204" pitchFamily="34" charset="0"/>
              <a:buChar char="•"/>
            </a:pPr>
            <a:r>
              <a:rPr lang="en-GB" dirty="0"/>
              <a:t>Refine the estimates until residuals are minimized.</a:t>
            </a:r>
          </a:p>
          <a:p>
            <a:pPr marL="285750" indent="-285750">
              <a:buFont typeface="Arial" panose="020B0604020202020204" pitchFamily="34" charset="0"/>
              <a:buChar char="•"/>
            </a:pPr>
            <a:endParaRPr lang="en-GB" dirty="0"/>
          </a:p>
          <a:p>
            <a:r>
              <a:rPr lang="en-GB" b="1" dirty="0"/>
              <a:t>Verify the Transformation</a:t>
            </a:r>
          </a:p>
          <a:p>
            <a:pPr marL="285750" indent="-285750">
              <a:buFont typeface="Arial" panose="020B0604020202020204" pitchFamily="34" charset="0"/>
              <a:buChar char="•"/>
            </a:pPr>
            <a:r>
              <a:rPr lang="en-GB" dirty="0"/>
              <a:t>Use the computed parameters to transform the original coordinates.</a:t>
            </a:r>
          </a:p>
          <a:p>
            <a:pPr marL="285750" indent="-285750">
              <a:buFont typeface="Arial" panose="020B0604020202020204" pitchFamily="34" charset="0"/>
              <a:buChar char="•"/>
            </a:pPr>
            <a:r>
              <a:rPr lang="en-GB" dirty="0"/>
              <a:t>Compare the transformed coordinates with the target datum to ensure accuracy.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can be done in GNSS Combination Software (e.g. CATREF), proprietary software … or with assistance from AI</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277947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5A901888D89149A7818A7990E83AD8" ma:contentTypeVersion="13" ma:contentTypeDescription="Create a new document." ma:contentTypeScope="" ma:versionID="b496e55d39673dfcd3c4462a5d0c6c7c">
  <xsd:schema xmlns:xsd="http://www.w3.org/2001/XMLSchema" xmlns:xs="http://www.w3.org/2001/XMLSchema" xmlns:p="http://schemas.microsoft.com/office/2006/metadata/properties" xmlns:ns2="15961880-a563-4505-998d-f822ac64b06a" xmlns:ns3="afee6905-51e4-4324-8fef-2f66402a4ec9" targetNamespace="http://schemas.microsoft.com/office/2006/metadata/properties" ma:root="true" ma:fieldsID="07a68050f11f97ff7324d89f475d88c1" ns2:_="" ns3:_="">
    <xsd:import namespace="15961880-a563-4505-998d-f822ac64b06a"/>
    <xsd:import namespace="afee6905-51e4-4324-8fef-2f66402a4ec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961880-a563-4505-998d-f822ac64b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ee6905-51e4-4324-8fef-2f66402a4ec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f578cd6-1eaf-41ad-8093-2a4b5ca16232}" ma:internalName="TaxCatchAll" ma:showField="CatchAllData" ma:web="afee6905-51e4-4324-8fef-2f66402a4e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5961880-a563-4505-998d-f822ac64b06a">
      <Terms xmlns="http://schemas.microsoft.com/office/infopath/2007/PartnerControls"/>
    </lcf76f155ced4ddcb4097134ff3c332f>
    <TaxCatchAll xmlns="afee6905-51e4-4324-8fef-2f66402a4e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2D8A91-F28D-4615-85CD-719C4029A3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961880-a563-4505-998d-f822ac64b06a"/>
    <ds:schemaRef ds:uri="afee6905-51e4-4324-8fef-2f66402a4e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E7B16F-3140-4D43-B879-F988CB580213}">
  <ds:schemaRefs>
    <ds:schemaRef ds:uri="afee6905-51e4-4324-8fef-2f66402a4ec9"/>
    <ds:schemaRef ds:uri="http://schemas.microsoft.com/office/2006/documentManagement/types"/>
    <ds:schemaRef ds:uri="http://purl.org/dc/dcmitype/"/>
    <ds:schemaRef ds:uri="http://www.w3.org/XML/1998/namespace"/>
    <ds:schemaRef ds:uri="http://purl.org/dc/terms/"/>
    <ds:schemaRef ds:uri="http://schemas.microsoft.com/office/infopath/2007/PartnerControls"/>
    <ds:schemaRef ds:uri="http://schemas.microsoft.com/office/2006/metadata/properties"/>
    <ds:schemaRef ds:uri="http://schemas.openxmlformats.org/package/2006/metadata/core-properties"/>
    <ds:schemaRef ds:uri="15961880-a563-4505-998d-f822ac64b06a"/>
    <ds:schemaRef ds:uri="http://purl.org/dc/elements/1.1/"/>
  </ds:schemaRefs>
</ds:datastoreItem>
</file>

<file path=customXml/itemProps3.xml><?xml version="1.0" encoding="utf-8"?>
<ds:datastoreItem xmlns:ds="http://schemas.openxmlformats.org/officeDocument/2006/customXml" ds:itemID="{E45E33F3-4768-4A8F-8E74-8B64226C339F}">
  <ds:schemaRefs>
    <ds:schemaRef ds:uri="http://schemas.microsoft.com/sharepoint/v3/contenttype/forms"/>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emplate>UN-GGCE-pptx-template</Template>
  <TotalTime>471</TotalTime>
  <Words>1596</Words>
  <Application>Microsoft Office PowerPoint</Application>
  <PresentationFormat>Widescreen</PresentationFormat>
  <Paragraphs>311</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Narrow</vt:lpstr>
      <vt:lpstr>Calibri</vt:lpstr>
      <vt:lpstr>Calibri </vt:lpstr>
      <vt:lpstr>Calibri Light</vt:lpstr>
      <vt:lpstr>Georgia</vt:lpstr>
      <vt:lpstr>Roboto Condensed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GRS</dc:title>
  <dc:creator>Kowal, Sarah</dc:creator>
  <cp:lastModifiedBy>Nicholas James Brown</cp:lastModifiedBy>
  <cp:revision>121</cp:revision>
  <dcterms:created xsi:type="dcterms:W3CDTF">2024-10-30T10:02:31Z</dcterms:created>
  <dcterms:modified xsi:type="dcterms:W3CDTF">2025-02-24T15:45:41Z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0x010100015A901888D89149A7818A7990E83AD8</vt:lpwstr>
  </property>
  <property fmtid="{D5CDD505-2E9C-101B-9397-08002B2CF9AE}" pid="3" name="MediaServiceImageTags">
    <vt:lpwstr/>
  </property>
</Properties>
</file>